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0"/>
  </p:notesMasterIdLst>
  <p:handoutMasterIdLst>
    <p:handoutMasterId r:id="rId51"/>
  </p:handoutMasterIdLst>
  <p:sldIdLst>
    <p:sldId id="2524" r:id="rId5"/>
    <p:sldId id="2542" r:id="rId6"/>
    <p:sldId id="2545" r:id="rId7"/>
    <p:sldId id="2620" r:id="rId8"/>
    <p:sldId id="2622" r:id="rId9"/>
    <p:sldId id="2574" r:id="rId10"/>
    <p:sldId id="2554" r:id="rId11"/>
    <p:sldId id="2576" r:id="rId12"/>
    <p:sldId id="2584" r:id="rId13"/>
    <p:sldId id="2613" r:id="rId14"/>
    <p:sldId id="2621" r:id="rId15"/>
    <p:sldId id="2585" r:id="rId16"/>
    <p:sldId id="2586" r:id="rId17"/>
    <p:sldId id="2587" r:id="rId18"/>
    <p:sldId id="2597" r:id="rId19"/>
    <p:sldId id="2598" r:id="rId20"/>
    <p:sldId id="2599" r:id="rId21"/>
    <p:sldId id="2600" r:id="rId22"/>
    <p:sldId id="2601" r:id="rId23"/>
    <p:sldId id="2602" r:id="rId24"/>
    <p:sldId id="2603" r:id="rId25"/>
    <p:sldId id="2604" r:id="rId26"/>
    <p:sldId id="2605" r:id="rId27"/>
    <p:sldId id="2606" r:id="rId28"/>
    <p:sldId id="2607" r:id="rId29"/>
    <p:sldId id="2608" r:id="rId30"/>
    <p:sldId id="2609" r:id="rId31"/>
    <p:sldId id="2610" r:id="rId32"/>
    <p:sldId id="2611" r:id="rId33"/>
    <p:sldId id="2612" r:id="rId34"/>
    <p:sldId id="2588" r:id="rId35"/>
    <p:sldId id="2589" r:id="rId36"/>
    <p:sldId id="2590" r:id="rId37"/>
    <p:sldId id="2591" r:id="rId38"/>
    <p:sldId id="2592" r:id="rId39"/>
    <p:sldId id="2594" r:id="rId40"/>
    <p:sldId id="2593" r:id="rId41"/>
    <p:sldId id="2595" r:id="rId42"/>
    <p:sldId id="2596" r:id="rId43"/>
    <p:sldId id="2614" r:id="rId44"/>
    <p:sldId id="2615" r:id="rId45"/>
    <p:sldId id="2616" r:id="rId46"/>
    <p:sldId id="2617" r:id="rId47"/>
    <p:sldId id="2618" r:id="rId48"/>
    <p:sldId id="261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9254" autoAdjust="0"/>
  </p:normalViewPr>
  <p:slideViewPr>
    <p:cSldViewPr snapToGrid="0" snapToObjects="1" showGuides="1">
      <p:cViewPr varScale="1">
        <p:scale>
          <a:sx n="76" d="100"/>
          <a:sy n="76" d="100"/>
        </p:scale>
        <p:origin x="946" y="43"/>
      </p:cViewPr>
      <p:guideLst>
        <p:guide pos="3840"/>
        <p:guide orient="horz" pos="2160"/>
      </p:guideLst>
    </p:cSldViewPr>
  </p:slideViewPr>
  <p:outlineViewPr>
    <p:cViewPr>
      <p:scale>
        <a:sx n="33" d="100"/>
        <a:sy n="33" d="100"/>
      </p:scale>
      <p:origin x="0" y="-274"/>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10/20/2025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10/20/2025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78220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36957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324394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266343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3186800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endParaRPr lang="en-US" dirty="0"/>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chemeClr val="accent2">
              <a:alpha val="99000"/>
            </a:schemeClr>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87764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normAutofit/>
          </a:bodyPr>
          <a:lstStyle>
            <a:lvl1pP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2635242"/>
            <a:ext cx="4767262" cy="3483263"/>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32190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247900"/>
            <a:ext cx="5620473" cy="387032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1820781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660" r:id="rId38"/>
    <p:sldLayoutId id="2147483719" r:id="rId39"/>
    <p:sldLayoutId id="2147483720" r:id="rId40"/>
    <p:sldLayoutId id="2147483718" r:id="rId41"/>
    <p:sldLayoutId id="2147483721" r:id="rId42"/>
    <p:sldLayoutId id="2147483716" r:id="rId43"/>
    <p:sldLayoutId id="2147483722" r:id="rId44"/>
    <p:sldLayoutId id="2147483723" r:id="rId45"/>
    <p:sldLayoutId id="2147483663" r:id="rId46"/>
    <p:sldLayoutId id="2147483725" r:id="rId47"/>
    <p:sldLayoutId id="2147483726" r:id="rId48"/>
    <p:sldLayoutId id="2147483675" r:id="rId49"/>
    <p:sldLayoutId id="2147483677" r:id="rId50"/>
    <p:sldLayoutId id="2147483729" r:id="rId51"/>
    <p:sldLayoutId id="2147483728" r:id="rId52"/>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3.jp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1.emf"/><Relationship Id="rId1" Type="http://schemas.openxmlformats.org/officeDocument/2006/relationships/slideLayout" Target="../slideLayouts/slideLayout50.xml"/><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2.bin"/><Relationship Id="rId1" Type="http://schemas.openxmlformats.org/officeDocument/2006/relationships/slideLayout" Target="../slideLayouts/slideLayout50.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0.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3.bin"/><Relationship Id="rId1" Type="http://schemas.openxmlformats.org/officeDocument/2006/relationships/slideLayout" Target="../slideLayouts/slideLayout50.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4.bin"/><Relationship Id="rId1" Type="http://schemas.openxmlformats.org/officeDocument/2006/relationships/slideLayout" Target="../slideLayouts/slideLayout50.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5.bin"/><Relationship Id="rId1" Type="http://schemas.openxmlformats.org/officeDocument/2006/relationships/slideLayout" Target="../slideLayouts/slideLayout50.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6.bin"/><Relationship Id="rId1" Type="http://schemas.openxmlformats.org/officeDocument/2006/relationships/slideLayout" Target="../slideLayouts/slideLayout50.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descr="Buildings">
            <a:extLst>
              <a:ext uri="{FF2B5EF4-FFF2-40B4-BE49-F238E27FC236}">
                <a16:creationId xmlns:a16="http://schemas.microsoft.com/office/drawing/2014/main" id="{002497D9-8F14-40C3-90A2-8264564E1F97}"/>
              </a:ext>
              <a:ext uri="{C183D7F6-B498-43B3-948B-1728B52AA6E4}">
                <adec:decorative xmlns:adec="http://schemas.microsoft.com/office/drawing/2017/decorative" val="0"/>
              </a:ext>
            </a:extLst>
          </p:cNvPr>
          <p:cNvPicPr>
            <a:picLocks noGrp="1" noChangeAspect="1"/>
          </p:cNvPicPr>
          <p:nvPr>
            <p:ph type="pic" sz="quarter" idx="15"/>
          </p:nvPr>
        </p:nvPicPr>
        <p:blipFill>
          <a:blip r:embed="rId3" cstate="screen">
            <a:grayscl/>
            <a:extLst>
              <a:ext uri="{28A0092B-C50C-407E-A947-70E740481C1C}">
                <a14:useLocalDpi xmlns:a14="http://schemas.microsoft.com/office/drawing/2010/main"/>
              </a:ext>
            </a:extLst>
          </a:blip>
          <a:srcRect t="7813" b="7813"/>
          <a:stretch>
            <a:fillRect/>
          </a:stretch>
        </p:blipFill>
        <p:spPr>
          <a:xfrm>
            <a:off x="0" y="0"/>
            <a:ext cx="12192001" cy="6858000"/>
          </a:xfrm>
        </p:spPr>
      </p:pic>
      <p:sp>
        <p:nvSpPr>
          <p:cNvPr id="8" name="TextBox 7"/>
          <p:cNvSpPr txBox="1"/>
          <p:nvPr/>
        </p:nvSpPr>
        <p:spPr>
          <a:xfrm>
            <a:off x="1644162" y="3182815"/>
            <a:ext cx="5732584" cy="2554545"/>
          </a:xfrm>
          <a:prstGeom prst="rect">
            <a:avLst/>
          </a:prstGeom>
          <a:noFill/>
        </p:spPr>
        <p:txBody>
          <a:bodyPr wrap="square" rtlCol="0">
            <a:spAutoFit/>
          </a:bodyPr>
          <a:lstStyle/>
          <a:p>
            <a:r>
              <a:rPr lang="en-US" sz="4000" b="1" dirty="0">
                <a:solidFill>
                  <a:schemeClr val="bg1"/>
                </a:solidFill>
              </a:rPr>
              <a:t>Solicitation for Architectural and Engineering Design Proposal </a:t>
            </a:r>
          </a:p>
        </p:txBody>
      </p:sp>
      <p:sp>
        <p:nvSpPr>
          <p:cNvPr id="11" name="TextBox 10"/>
          <p:cNvSpPr txBox="1"/>
          <p:nvPr/>
        </p:nvSpPr>
        <p:spPr>
          <a:xfrm>
            <a:off x="1312632" y="1739008"/>
            <a:ext cx="5949228" cy="1077218"/>
          </a:xfrm>
          <a:prstGeom prst="rect">
            <a:avLst/>
          </a:prstGeom>
          <a:noFill/>
        </p:spPr>
        <p:txBody>
          <a:bodyPr wrap="square" rtlCol="0">
            <a:spAutoFit/>
          </a:bodyPr>
          <a:lstStyle/>
          <a:p>
            <a:r>
              <a:rPr lang="en-US" sz="3200" b="1" dirty="0">
                <a:ln w="0"/>
                <a:solidFill>
                  <a:schemeClr val="bg1"/>
                </a:solidFill>
                <a:effectLst>
                  <a:outerShdw blurRad="38100" dist="19050" dir="2700000" algn="tl" rotWithShape="0">
                    <a:schemeClr val="dk1">
                      <a:alpha val="40000"/>
                    </a:schemeClr>
                  </a:outerShdw>
                </a:effectLst>
              </a:rPr>
              <a:t>DANA  AL NASSER ENGINEERING OFFICE</a:t>
            </a:r>
          </a:p>
        </p:txBody>
      </p:sp>
      <p:sp>
        <p:nvSpPr>
          <p:cNvPr id="12" name="TextBox 11"/>
          <p:cNvSpPr txBox="1"/>
          <p:nvPr/>
        </p:nvSpPr>
        <p:spPr>
          <a:xfrm>
            <a:off x="193432" y="5769803"/>
            <a:ext cx="2347546" cy="984885"/>
          </a:xfrm>
          <a:prstGeom prst="rect">
            <a:avLst/>
          </a:prstGeom>
          <a:noFill/>
        </p:spPr>
        <p:txBody>
          <a:bodyPr wrap="square" rtlCol="0">
            <a:spAutoFit/>
          </a:bodyPr>
          <a:lstStyle/>
          <a:p>
            <a:endParaRPr lang="en-US" sz="2000" b="1" u="sng" dirty="0"/>
          </a:p>
          <a:p>
            <a:r>
              <a:rPr lang="en-US" b="1" u="sng" dirty="0">
                <a:solidFill>
                  <a:schemeClr val="bg1"/>
                </a:solidFill>
              </a:rPr>
              <a:t>Website: www.engdn.net</a:t>
            </a:r>
            <a:endParaRPr lang="en-US" b="1" dirty="0">
              <a:solidFill>
                <a:schemeClr val="bg1"/>
              </a:solidFill>
            </a:endParaRPr>
          </a:p>
        </p:txBody>
      </p:sp>
      <p:sp>
        <p:nvSpPr>
          <p:cNvPr id="16" name="TextBox 15"/>
          <p:cNvSpPr txBox="1"/>
          <p:nvPr/>
        </p:nvSpPr>
        <p:spPr>
          <a:xfrm>
            <a:off x="6400800" y="6092968"/>
            <a:ext cx="2305050" cy="646331"/>
          </a:xfrm>
          <a:prstGeom prst="rect">
            <a:avLst/>
          </a:prstGeom>
          <a:noFill/>
        </p:spPr>
        <p:txBody>
          <a:bodyPr wrap="square" rtlCol="0">
            <a:spAutoFit/>
          </a:bodyPr>
          <a:lstStyle/>
          <a:p>
            <a:r>
              <a:rPr lang="en-US" b="1" u="sng" dirty="0">
                <a:solidFill>
                  <a:schemeClr val="bg1"/>
                </a:solidFill>
              </a:rPr>
              <a:t>Contact us: info@engdn.net</a:t>
            </a:r>
          </a:p>
        </p:txBody>
      </p:sp>
      <p:pic>
        <p:nvPicPr>
          <p:cNvPr id="3" name="Picture 2">
            <a:extLst>
              <a:ext uri="{FF2B5EF4-FFF2-40B4-BE49-F238E27FC236}">
                <a16:creationId xmlns:a16="http://schemas.microsoft.com/office/drawing/2014/main" id="{EB53E571-C2E0-D929-47AA-64A8A2CFECBA}"/>
              </a:ext>
            </a:extLst>
          </p:cNvPr>
          <p:cNvPicPr>
            <a:picLocks noChangeAspect="1"/>
          </p:cNvPicPr>
          <p:nvPr/>
        </p:nvPicPr>
        <p:blipFill>
          <a:blip r:embed="rId4"/>
          <a:stretch>
            <a:fillRect/>
          </a:stretch>
        </p:blipFill>
        <p:spPr>
          <a:xfrm>
            <a:off x="9184193" y="0"/>
            <a:ext cx="2826936" cy="2826936"/>
          </a:xfrm>
          <a:prstGeom prst="rect">
            <a:avLst/>
          </a:prstGeom>
        </p:spPr>
      </p:pic>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0967"/>
            <a:ext cx="8090704" cy="1688123"/>
          </a:xfrm>
        </p:spPr>
        <p:txBody>
          <a:bodyPr/>
          <a:lstStyle/>
          <a:p>
            <a:r>
              <a:rPr lang="en-US" sz="4000" dirty="0"/>
              <a:t>We currently operate  in:</a:t>
            </a:r>
          </a:p>
        </p:txBody>
      </p:sp>
      <p:sp>
        <p:nvSpPr>
          <p:cNvPr id="5" name="TextBox 4"/>
          <p:cNvSpPr txBox="1"/>
          <p:nvPr/>
        </p:nvSpPr>
        <p:spPr>
          <a:xfrm>
            <a:off x="291402" y="1808703"/>
            <a:ext cx="5776023"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solidFill>
              </a:rPr>
              <a:t>Saudi Arabia</a:t>
            </a:r>
          </a:p>
          <a:p>
            <a:pPr marL="571500" indent="-571500">
              <a:buFont typeface="Arial" panose="020B0604020202020204" pitchFamily="34" charset="0"/>
              <a:buChar char="•"/>
            </a:pPr>
            <a:r>
              <a:rPr lang="en-US" sz="4000" dirty="0">
                <a:solidFill>
                  <a:schemeClr val="bg1"/>
                </a:solidFill>
              </a:rPr>
              <a:t>Kuwait</a:t>
            </a:r>
          </a:p>
          <a:p>
            <a:pPr marL="571500" indent="-571500">
              <a:buFont typeface="Arial" panose="020B0604020202020204" pitchFamily="34" charset="0"/>
              <a:buChar char="•"/>
            </a:pPr>
            <a:r>
              <a:rPr lang="en-US" sz="4000" dirty="0">
                <a:solidFill>
                  <a:schemeClr val="bg1"/>
                </a:solidFill>
              </a:rPr>
              <a:t>Dubai</a:t>
            </a:r>
          </a:p>
          <a:p>
            <a:pPr marL="571500" indent="-571500">
              <a:buFont typeface="Arial" panose="020B0604020202020204" pitchFamily="34" charset="0"/>
              <a:buChar char="•"/>
            </a:pPr>
            <a:r>
              <a:rPr lang="en-US" sz="4000" dirty="0">
                <a:solidFill>
                  <a:schemeClr val="bg1"/>
                </a:solidFill>
              </a:rPr>
              <a:t>Iraq</a:t>
            </a:r>
          </a:p>
          <a:p>
            <a:pPr marL="571500" indent="-571500">
              <a:buFont typeface="Arial" panose="020B0604020202020204" pitchFamily="34" charset="0"/>
              <a:buChar char="•"/>
            </a:pPr>
            <a:r>
              <a:rPr lang="en-US" sz="4000" dirty="0">
                <a:solidFill>
                  <a:schemeClr val="bg1"/>
                </a:solidFill>
              </a:rPr>
              <a:t>Pakistan</a:t>
            </a:r>
          </a:p>
        </p:txBody>
      </p:sp>
      <p:pic>
        <p:nvPicPr>
          <p:cNvPr id="3" name="Picture 2">
            <a:extLst>
              <a:ext uri="{FF2B5EF4-FFF2-40B4-BE49-F238E27FC236}">
                <a16:creationId xmlns:a16="http://schemas.microsoft.com/office/drawing/2014/main" id="{2944EB6A-1F21-C2B5-9C49-90921FF762B2}"/>
              </a:ext>
            </a:extLst>
          </p:cNvPr>
          <p:cNvPicPr>
            <a:picLocks noChangeAspect="1"/>
          </p:cNvPicPr>
          <p:nvPr/>
        </p:nvPicPr>
        <p:blipFill>
          <a:blip r:embed="rId2"/>
          <a:stretch>
            <a:fillRect/>
          </a:stretch>
        </p:blipFill>
        <p:spPr>
          <a:xfrm>
            <a:off x="5697414" y="0"/>
            <a:ext cx="6494585" cy="6858000"/>
          </a:xfrm>
          <a:prstGeom prst="rect">
            <a:avLst/>
          </a:prstGeom>
        </p:spPr>
      </p:pic>
    </p:spTree>
    <p:extLst>
      <p:ext uri="{BB962C8B-B14F-4D97-AF65-F5344CB8AC3E}">
        <p14:creationId xmlns:p14="http://schemas.microsoft.com/office/powerpoint/2010/main" val="132080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clients</a:t>
            </a:r>
          </a:p>
        </p:txBody>
      </p:sp>
      <p:pic>
        <p:nvPicPr>
          <p:cNvPr id="5" name="Picture 4"/>
          <p:cNvPicPr>
            <a:picLocks noChangeAspect="1"/>
          </p:cNvPicPr>
          <p:nvPr/>
        </p:nvPicPr>
        <p:blipFill>
          <a:blip r:embed="rId2"/>
          <a:stretch>
            <a:fillRect/>
          </a:stretch>
        </p:blipFill>
        <p:spPr>
          <a:xfrm>
            <a:off x="1095375" y="1704974"/>
            <a:ext cx="960941" cy="1510319"/>
          </a:xfrm>
          <a:prstGeom prst="rect">
            <a:avLst/>
          </a:prstGeom>
        </p:spPr>
      </p:pic>
      <p:pic>
        <p:nvPicPr>
          <p:cNvPr id="6" name="Picture 5"/>
          <p:cNvPicPr>
            <a:picLocks noChangeAspect="1"/>
          </p:cNvPicPr>
          <p:nvPr/>
        </p:nvPicPr>
        <p:blipFill>
          <a:blip r:embed="rId3"/>
          <a:stretch>
            <a:fillRect/>
          </a:stretch>
        </p:blipFill>
        <p:spPr>
          <a:xfrm>
            <a:off x="2680680" y="1704973"/>
            <a:ext cx="1510319" cy="1510319"/>
          </a:xfrm>
          <a:prstGeom prst="rect">
            <a:avLst/>
          </a:prstGeom>
        </p:spPr>
      </p:pic>
      <p:pic>
        <p:nvPicPr>
          <p:cNvPr id="7" name="Picture 6"/>
          <p:cNvPicPr>
            <a:picLocks noChangeAspect="1"/>
          </p:cNvPicPr>
          <p:nvPr/>
        </p:nvPicPr>
        <p:blipFill>
          <a:blip r:embed="rId4"/>
          <a:stretch>
            <a:fillRect/>
          </a:stretch>
        </p:blipFill>
        <p:spPr>
          <a:xfrm>
            <a:off x="4815363" y="1704974"/>
            <a:ext cx="1428750" cy="1428750"/>
          </a:xfrm>
          <a:prstGeom prst="rect">
            <a:avLst/>
          </a:prstGeom>
        </p:spPr>
      </p:pic>
      <p:pic>
        <p:nvPicPr>
          <p:cNvPr id="9" name="Picture 8"/>
          <p:cNvPicPr>
            <a:picLocks noChangeAspect="1"/>
          </p:cNvPicPr>
          <p:nvPr/>
        </p:nvPicPr>
        <p:blipFill>
          <a:blip r:embed="rId5"/>
          <a:stretch>
            <a:fillRect/>
          </a:stretch>
        </p:blipFill>
        <p:spPr>
          <a:xfrm>
            <a:off x="6868477" y="1704973"/>
            <a:ext cx="1890712" cy="1391159"/>
          </a:xfrm>
          <a:prstGeom prst="rect">
            <a:avLst/>
          </a:prstGeom>
        </p:spPr>
      </p:pic>
      <p:pic>
        <p:nvPicPr>
          <p:cNvPr id="10" name="Picture 9"/>
          <p:cNvPicPr>
            <a:picLocks noChangeAspect="1"/>
          </p:cNvPicPr>
          <p:nvPr/>
        </p:nvPicPr>
        <p:blipFill>
          <a:blip r:embed="rId6"/>
          <a:stretch>
            <a:fillRect/>
          </a:stretch>
        </p:blipFill>
        <p:spPr>
          <a:xfrm>
            <a:off x="9383553" y="1653191"/>
            <a:ext cx="1195387" cy="1485792"/>
          </a:xfrm>
          <a:prstGeom prst="rect">
            <a:avLst/>
          </a:prstGeom>
        </p:spPr>
      </p:pic>
      <p:pic>
        <p:nvPicPr>
          <p:cNvPr id="11" name="Picture 10"/>
          <p:cNvPicPr>
            <a:picLocks noChangeAspect="1"/>
          </p:cNvPicPr>
          <p:nvPr/>
        </p:nvPicPr>
        <p:blipFill>
          <a:blip r:embed="rId7"/>
          <a:stretch>
            <a:fillRect/>
          </a:stretch>
        </p:blipFill>
        <p:spPr>
          <a:xfrm>
            <a:off x="1081801" y="3450279"/>
            <a:ext cx="1321746" cy="1321746"/>
          </a:xfrm>
          <a:prstGeom prst="rect">
            <a:avLst/>
          </a:prstGeom>
        </p:spPr>
      </p:pic>
      <p:pic>
        <p:nvPicPr>
          <p:cNvPr id="12" name="Picture 11"/>
          <p:cNvPicPr>
            <a:picLocks noChangeAspect="1"/>
          </p:cNvPicPr>
          <p:nvPr/>
        </p:nvPicPr>
        <p:blipFill>
          <a:blip r:embed="rId8"/>
          <a:stretch>
            <a:fillRect/>
          </a:stretch>
        </p:blipFill>
        <p:spPr>
          <a:xfrm>
            <a:off x="2747942" y="3483312"/>
            <a:ext cx="1716509" cy="1319517"/>
          </a:xfrm>
          <a:prstGeom prst="rect">
            <a:avLst/>
          </a:prstGeom>
        </p:spPr>
      </p:pic>
      <p:pic>
        <p:nvPicPr>
          <p:cNvPr id="13" name="Picture 12"/>
          <p:cNvPicPr>
            <a:picLocks noChangeAspect="1"/>
          </p:cNvPicPr>
          <p:nvPr/>
        </p:nvPicPr>
        <p:blipFill>
          <a:blip r:embed="rId9"/>
          <a:stretch>
            <a:fillRect/>
          </a:stretch>
        </p:blipFill>
        <p:spPr>
          <a:xfrm>
            <a:off x="4891563" y="3434877"/>
            <a:ext cx="1352550" cy="1352550"/>
          </a:xfrm>
          <a:prstGeom prst="rect">
            <a:avLst/>
          </a:prstGeom>
        </p:spPr>
      </p:pic>
      <p:pic>
        <p:nvPicPr>
          <p:cNvPr id="14" name="Picture 13"/>
          <p:cNvPicPr>
            <a:picLocks noChangeAspect="1"/>
          </p:cNvPicPr>
          <p:nvPr/>
        </p:nvPicPr>
        <p:blipFill>
          <a:blip r:embed="rId10"/>
          <a:stretch>
            <a:fillRect/>
          </a:stretch>
        </p:blipFill>
        <p:spPr>
          <a:xfrm>
            <a:off x="6868477" y="3434877"/>
            <a:ext cx="1500101" cy="1352550"/>
          </a:xfrm>
          <a:prstGeom prst="rect">
            <a:avLst/>
          </a:prstGeom>
        </p:spPr>
      </p:pic>
      <p:pic>
        <p:nvPicPr>
          <p:cNvPr id="15" name="Picture 14"/>
          <p:cNvPicPr>
            <a:picLocks noChangeAspect="1"/>
          </p:cNvPicPr>
          <p:nvPr/>
        </p:nvPicPr>
        <p:blipFill>
          <a:blip r:embed="rId11"/>
          <a:stretch>
            <a:fillRect/>
          </a:stretch>
        </p:blipFill>
        <p:spPr>
          <a:xfrm>
            <a:off x="8795384" y="3434877"/>
            <a:ext cx="1185862" cy="1320111"/>
          </a:xfrm>
          <a:prstGeom prst="rect">
            <a:avLst/>
          </a:prstGeom>
        </p:spPr>
      </p:pic>
      <p:pic>
        <p:nvPicPr>
          <p:cNvPr id="16" name="Picture 15"/>
          <p:cNvPicPr>
            <a:picLocks noChangeAspect="1"/>
          </p:cNvPicPr>
          <p:nvPr/>
        </p:nvPicPr>
        <p:blipFill>
          <a:blip r:embed="rId12"/>
          <a:stretch>
            <a:fillRect/>
          </a:stretch>
        </p:blipFill>
        <p:spPr>
          <a:xfrm>
            <a:off x="1081801" y="5007011"/>
            <a:ext cx="1351643" cy="1351643"/>
          </a:xfrm>
          <a:prstGeom prst="rect">
            <a:avLst/>
          </a:prstGeom>
        </p:spPr>
      </p:pic>
      <p:pic>
        <p:nvPicPr>
          <p:cNvPr id="17" name="Picture 16"/>
          <p:cNvPicPr>
            <a:picLocks noChangeAspect="1"/>
          </p:cNvPicPr>
          <p:nvPr/>
        </p:nvPicPr>
        <p:blipFill>
          <a:blip r:embed="rId13"/>
          <a:stretch>
            <a:fillRect/>
          </a:stretch>
        </p:blipFill>
        <p:spPr>
          <a:xfrm>
            <a:off x="2719864" y="5007011"/>
            <a:ext cx="2095500" cy="1349931"/>
          </a:xfrm>
          <a:prstGeom prst="rect">
            <a:avLst/>
          </a:prstGeom>
        </p:spPr>
      </p:pic>
      <p:pic>
        <p:nvPicPr>
          <p:cNvPr id="18" name="Picture 17"/>
          <p:cNvPicPr>
            <a:picLocks noChangeAspect="1"/>
          </p:cNvPicPr>
          <p:nvPr/>
        </p:nvPicPr>
        <p:blipFill>
          <a:blip r:embed="rId14"/>
          <a:stretch>
            <a:fillRect/>
          </a:stretch>
        </p:blipFill>
        <p:spPr>
          <a:xfrm>
            <a:off x="5304232" y="5007011"/>
            <a:ext cx="1349931" cy="1349931"/>
          </a:xfrm>
          <a:prstGeom prst="rect">
            <a:avLst/>
          </a:prstGeom>
        </p:spPr>
      </p:pic>
      <p:pic>
        <p:nvPicPr>
          <p:cNvPr id="19" name="Picture 18"/>
          <p:cNvPicPr>
            <a:picLocks noChangeAspect="1"/>
          </p:cNvPicPr>
          <p:nvPr/>
        </p:nvPicPr>
        <p:blipFill>
          <a:blip r:embed="rId15"/>
          <a:stretch>
            <a:fillRect/>
          </a:stretch>
        </p:blipFill>
        <p:spPr>
          <a:xfrm>
            <a:off x="7138985" y="5007011"/>
            <a:ext cx="1656399" cy="1349931"/>
          </a:xfrm>
          <a:prstGeom prst="rect">
            <a:avLst/>
          </a:prstGeom>
        </p:spPr>
      </p:pic>
      <p:pic>
        <p:nvPicPr>
          <p:cNvPr id="20" name="Picture 19"/>
          <p:cNvPicPr>
            <a:picLocks noChangeAspect="1"/>
          </p:cNvPicPr>
          <p:nvPr/>
        </p:nvPicPr>
        <p:blipFill>
          <a:blip r:embed="rId16"/>
          <a:stretch>
            <a:fillRect/>
          </a:stretch>
        </p:blipFill>
        <p:spPr>
          <a:xfrm>
            <a:off x="9195433" y="4896163"/>
            <a:ext cx="1571625" cy="1571625"/>
          </a:xfrm>
          <a:prstGeom prst="rect">
            <a:avLst/>
          </a:prstGeom>
        </p:spPr>
      </p:pic>
      <p:pic>
        <p:nvPicPr>
          <p:cNvPr id="4" name="Picture 3">
            <a:extLst>
              <a:ext uri="{FF2B5EF4-FFF2-40B4-BE49-F238E27FC236}">
                <a16:creationId xmlns:a16="http://schemas.microsoft.com/office/drawing/2014/main" id="{77A96716-5648-48A0-36DD-A7597C8DC159}"/>
              </a:ext>
            </a:extLst>
          </p:cNvPr>
          <p:cNvPicPr>
            <a:picLocks noChangeAspect="1"/>
          </p:cNvPicPr>
          <p:nvPr/>
        </p:nvPicPr>
        <p:blipFill>
          <a:blip r:embed="rId17"/>
          <a:stretch>
            <a:fillRect/>
          </a:stretch>
        </p:blipFill>
        <p:spPr>
          <a:xfrm>
            <a:off x="10519886" y="-60306"/>
            <a:ext cx="1672114" cy="1672114"/>
          </a:xfrm>
          <a:prstGeom prst="rect">
            <a:avLst/>
          </a:prstGeom>
        </p:spPr>
      </p:pic>
    </p:spTree>
    <p:extLst>
      <p:ext uri="{BB962C8B-B14F-4D97-AF65-F5344CB8AC3E}">
        <p14:creationId xmlns:p14="http://schemas.microsoft.com/office/powerpoint/2010/main" val="385710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a:blip r:embed="rId2"/>
          <a:srcRect/>
          <a:stretch>
            <a:fillRect/>
          </a:stretch>
        </p:blipFill>
        <p:spPr>
          <a:prstGeom prst="rect">
            <a:avLst/>
          </a:prstGeom>
        </p:spPr>
      </p:pic>
      <p:sp>
        <p:nvSpPr>
          <p:cNvPr id="3" name="Title 2"/>
          <p:cNvSpPr>
            <a:spLocks noGrp="1"/>
          </p:cNvSpPr>
          <p:nvPr>
            <p:ph type="title"/>
          </p:nvPr>
        </p:nvSpPr>
        <p:spPr/>
        <p:txBody>
          <a:bodyPr/>
          <a:lstStyle/>
          <a:p>
            <a:r>
              <a:rPr lang="en-US" sz="9600" dirty="0">
                <a:solidFill>
                  <a:schemeClr val="accent1"/>
                </a:solidFill>
              </a:rPr>
              <a:t>Our Experiences</a:t>
            </a:r>
          </a:p>
        </p:txBody>
      </p:sp>
      <p:pic>
        <p:nvPicPr>
          <p:cNvPr id="2" name="Picture 1">
            <a:extLst>
              <a:ext uri="{FF2B5EF4-FFF2-40B4-BE49-F238E27FC236}">
                <a16:creationId xmlns:a16="http://schemas.microsoft.com/office/drawing/2014/main" id="{CD5CB5E9-F5BF-2927-B0C2-DBAC5ADF6D6A}"/>
              </a:ext>
            </a:extLst>
          </p:cNvPr>
          <p:cNvPicPr>
            <a:picLocks noChangeAspect="1"/>
          </p:cNvPicPr>
          <p:nvPr/>
        </p:nvPicPr>
        <p:blipFill>
          <a:blip r:embed="rId3"/>
          <a:stretch>
            <a:fillRect/>
          </a:stretch>
        </p:blipFill>
        <p:spPr>
          <a:xfrm>
            <a:off x="9365059" y="0"/>
            <a:ext cx="2826936" cy="2826936"/>
          </a:xfrm>
          <a:prstGeom prst="rect">
            <a:avLst/>
          </a:prstGeom>
        </p:spPr>
      </p:pic>
    </p:spTree>
    <p:extLst>
      <p:ext uri="{BB962C8B-B14F-4D97-AF65-F5344CB8AC3E}">
        <p14:creationId xmlns:p14="http://schemas.microsoft.com/office/powerpoint/2010/main" val="3434256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926" y="5210175"/>
            <a:ext cx="2275389" cy="940064"/>
          </a:xfrm>
        </p:spPr>
        <p:txBody>
          <a:bodyPr/>
          <a:lstStyle/>
          <a:p>
            <a:r>
              <a:rPr lang="en-US" sz="4400" dirty="0">
                <a:solidFill>
                  <a:schemeClr val="accent1"/>
                </a:solidFill>
              </a:rPr>
              <a:t>Our Projects</a:t>
            </a:r>
          </a:p>
        </p:txBody>
      </p:sp>
      <p:graphicFrame>
        <p:nvGraphicFramePr>
          <p:cNvPr id="19" name="Table 18"/>
          <p:cNvGraphicFramePr>
            <a:graphicFrameLocks noGrp="1"/>
          </p:cNvGraphicFramePr>
          <p:nvPr>
            <p:extLst>
              <p:ext uri="{D42A27DB-BD31-4B8C-83A1-F6EECF244321}">
                <p14:modId xmlns:p14="http://schemas.microsoft.com/office/powerpoint/2010/main" val="2759162644"/>
              </p:ext>
            </p:extLst>
          </p:nvPr>
        </p:nvGraphicFramePr>
        <p:xfrm>
          <a:off x="3114674" y="719666"/>
          <a:ext cx="8458201" cy="5757334"/>
        </p:xfrm>
        <a:graphic>
          <a:graphicData uri="http://schemas.openxmlformats.org/drawingml/2006/table">
            <a:tbl>
              <a:tblPr firstRow="1" bandRow="1">
                <a:tableStyleId>{5C22544A-7EE6-4342-B048-85BDC9FD1C3A}</a:tableStyleId>
              </a:tblPr>
              <a:tblGrid>
                <a:gridCol w="8458201">
                  <a:extLst>
                    <a:ext uri="{9D8B030D-6E8A-4147-A177-3AD203B41FA5}">
                      <a16:colId xmlns:a16="http://schemas.microsoft.com/office/drawing/2014/main" val="3548058038"/>
                    </a:ext>
                  </a:extLst>
                </a:gridCol>
              </a:tblGrid>
              <a:tr h="446163">
                <a:tc>
                  <a:txBody>
                    <a:bodyPr/>
                    <a:lstStyle/>
                    <a:p>
                      <a:pPr lvl="0" rtl="0"/>
                      <a:r>
                        <a:rPr lang="en-US" sz="1800" b="1" kern="1200" dirty="0">
                          <a:solidFill>
                            <a:schemeClr val="lt1"/>
                          </a:solidFill>
                          <a:effectLst/>
                          <a:latin typeface="+mn-lt"/>
                          <a:ea typeface="+mn-ea"/>
                          <a:cs typeface="+mn-cs"/>
                        </a:rPr>
                        <a:t>SOUTH SURRA ROAD INTERCHANGE &amp; BRIDGES KUWAIT</a:t>
                      </a:r>
                    </a:p>
                  </a:txBody>
                  <a:tcPr/>
                </a:tc>
                <a:extLst>
                  <a:ext uri="{0D108BD9-81ED-4DB2-BD59-A6C34878D82A}">
                    <a16:rowId xmlns:a16="http://schemas.microsoft.com/office/drawing/2014/main" val="408896085"/>
                  </a:ext>
                </a:extLst>
              </a:tr>
              <a:tr h="446163">
                <a:tc>
                  <a:txBody>
                    <a:bodyPr/>
                    <a:lstStyle/>
                    <a:p>
                      <a:r>
                        <a:rPr lang="en-GB" sz="1800" kern="1200" dirty="0" err="1">
                          <a:solidFill>
                            <a:schemeClr val="dk1"/>
                          </a:solidFill>
                          <a:effectLst/>
                          <a:latin typeface="+mn-lt"/>
                          <a:ea typeface="+mn-ea"/>
                          <a:cs typeface="+mn-cs"/>
                        </a:rPr>
                        <a:t>Rashidiya</a:t>
                      </a:r>
                      <a:r>
                        <a:rPr lang="en-GB" sz="1800" kern="1200" dirty="0">
                          <a:solidFill>
                            <a:schemeClr val="dk1"/>
                          </a:solidFill>
                          <a:effectLst/>
                          <a:latin typeface="+mn-lt"/>
                          <a:ea typeface="+mn-ea"/>
                          <a:cs typeface="+mn-cs"/>
                        </a:rPr>
                        <a:t> Park Ride Stations Dubai</a:t>
                      </a:r>
                      <a:endParaRPr lang="en-US" dirty="0"/>
                    </a:p>
                  </a:txBody>
                  <a:tcPr/>
                </a:tc>
                <a:extLst>
                  <a:ext uri="{0D108BD9-81ED-4DB2-BD59-A6C34878D82A}">
                    <a16:rowId xmlns:a16="http://schemas.microsoft.com/office/drawing/2014/main" val="1558579224"/>
                  </a:ext>
                </a:extLst>
              </a:tr>
              <a:tr h="446163">
                <a:tc>
                  <a:txBody>
                    <a:bodyPr/>
                    <a:lstStyle/>
                    <a:p>
                      <a:r>
                        <a:rPr lang="en-GB" sz="1800" kern="1200" dirty="0">
                          <a:solidFill>
                            <a:schemeClr val="dk1"/>
                          </a:solidFill>
                          <a:effectLst/>
                          <a:latin typeface="+mn-lt"/>
                          <a:ea typeface="+mn-ea"/>
                          <a:cs typeface="+mn-cs"/>
                        </a:rPr>
                        <a:t>Vehicle Access</a:t>
                      </a:r>
                      <a:r>
                        <a:rPr lang="en-US" sz="1800" kern="1200" dirty="0">
                          <a:solidFill>
                            <a:schemeClr val="dk1"/>
                          </a:solidFill>
                          <a:effectLst/>
                          <a:latin typeface="+mn-lt"/>
                          <a:ea typeface="+mn-ea"/>
                          <a:cs typeface="+mn-cs"/>
                        </a:rPr>
                        <a:t> Tunnel – </a:t>
                      </a:r>
                      <a:r>
                        <a:rPr lang="en-US" sz="1800" kern="1200" dirty="0" err="1">
                          <a:solidFill>
                            <a:schemeClr val="dk1"/>
                          </a:solidFill>
                          <a:effectLst/>
                          <a:latin typeface="+mn-lt"/>
                          <a:ea typeface="+mn-ea"/>
                          <a:cs typeface="+mn-cs"/>
                        </a:rPr>
                        <a:t>MiSK</a:t>
                      </a:r>
                      <a:r>
                        <a:rPr lang="en-US" sz="1800" kern="1200" dirty="0">
                          <a:solidFill>
                            <a:schemeClr val="dk1"/>
                          </a:solidFill>
                          <a:effectLst/>
                          <a:latin typeface="+mn-lt"/>
                          <a:ea typeface="+mn-ea"/>
                          <a:cs typeface="+mn-cs"/>
                        </a:rPr>
                        <a:t> City, KSA</a:t>
                      </a:r>
                      <a:endParaRPr lang="en-US" dirty="0"/>
                    </a:p>
                  </a:txBody>
                  <a:tcPr/>
                </a:tc>
                <a:extLst>
                  <a:ext uri="{0D108BD9-81ED-4DB2-BD59-A6C34878D82A}">
                    <a16:rowId xmlns:a16="http://schemas.microsoft.com/office/drawing/2014/main" val="3448596215"/>
                  </a:ext>
                </a:extLst>
              </a:tr>
              <a:tr h="446163">
                <a:tc>
                  <a:txBody>
                    <a:bodyPr/>
                    <a:lstStyle/>
                    <a:p>
                      <a:pPr lvl="0" rtl="0"/>
                      <a:r>
                        <a:rPr lang="en-GB" sz="1800" kern="1200" dirty="0">
                          <a:solidFill>
                            <a:schemeClr val="dk1"/>
                          </a:solidFill>
                          <a:effectLst/>
                          <a:latin typeface="+mn-lt"/>
                          <a:ea typeface="+mn-ea"/>
                          <a:cs typeface="+mn-cs"/>
                        </a:rPr>
                        <a:t>The Mosul Second Bridge, Iraq</a:t>
                      </a:r>
                      <a:r>
                        <a:rPr lang="en-US" sz="1800" kern="1200" dirty="0">
                          <a:solidFill>
                            <a:schemeClr val="dk1"/>
                          </a:solidFill>
                          <a:effectLst/>
                          <a:latin typeface="+mn-lt"/>
                          <a:ea typeface="+mn-ea"/>
                          <a:cs typeface="+mn-cs"/>
                        </a:rPr>
                        <a:t>: (Rehabilitation design done)</a:t>
                      </a:r>
                    </a:p>
                  </a:txBody>
                  <a:tcPr/>
                </a:tc>
                <a:extLst>
                  <a:ext uri="{0D108BD9-81ED-4DB2-BD59-A6C34878D82A}">
                    <a16:rowId xmlns:a16="http://schemas.microsoft.com/office/drawing/2014/main" val="2653480317"/>
                  </a:ext>
                </a:extLst>
              </a:tr>
              <a:tr h="770089">
                <a:tc>
                  <a:txBody>
                    <a:bodyPr/>
                    <a:lstStyle/>
                    <a:p>
                      <a:pPr lvl="0" rtl="0"/>
                      <a:r>
                        <a:rPr lang="en-US" sz="1800" kern="1200" dirty="0" err="1">
                          <a:solidFill>
                            <a:schemeClr val="dk1"/>
                          </a:solidFill>
                          <a:effectLst/>
                          <a:latin typeface="+mn-lt"/>
                          <a:ea typeface="+mn-ea"/>
                          <a:cs typeface="+mn-cs"/>
                        </a:rPr>
                        <a:t>Minhal</a:t>
                      </a:r>
                      <a:r>
                        <a:rPr lang="en-US" sz="1800" kern="1200" dirty="0">
                          <a:solidFill>
                            <a:schemeClr val="dk1"/>
                          </a:solidFill>
                          <a:effectLst/>
                          <a:latin typeface="+mn-lt"/>
                          <a:ea typeface="+mn-ea"/>
                          <a:cs typeface="+mn-cs"/>
                        </a:rPr>
                        <a:t> Crowne </a:t>
                      </a:r>
                      <a:r>
                        <a:rPr lang="en-GB" sz="1800" kern="1200" dirty="0">
                          <a:solidFill>
                            <a:schemeClr val="dk1"/>
                          </a:solidFill>
                          <a:effectLst/>
                          <a:latin typeface="+mn-lt"/>
                          <a:ea typeface="+mn-ea"/>
                          <a:cs typeface="+mn-cs"/>
                        </a:rPr>
                        <a:t>Plaza </a:t>
                      </a:r>
                      <a:r>
                        <a:rPr lang="en-US" sz="1800" kern="1200" dirty="0">
                          <a:solidFill>
                            <a:schemeClr val="dk1"/>
                          </a:solidFill>
                          <a:effectLst/>
                          <a:latin typeface="+mn-lt"/>
                          <a:ea typeface="+mn-ea"/>
                          <a:cs typeface="+mn-cs"/>
                        </a:rPr>
                        <a:t>Extension:	Riyadh </a:t>
                      </a:r>
                      <a:r>
                        <a:rPr lang="en-US" sz="1800" kern="1200" dirty="0" err="1">
                          <a:solidFill>
                            <a:schemeClr val="dk1"/>
                          </a:solidFill>
                          <a:effectLst/>
                          <a:latin typeface="+mn-lt"/>
                          <a:ea typeface="+mn-ea"/>
                          <a:cs typeface="+mn-cs"/>
                        </a:rPr>
                        <a:t>Minhal</a:t>
                      </a:r>
                      <a:r>
                        <a:rPr lang="en-US" sz="1800" kern="1200" dirty="0">
                          <a:solidFill>
                            <a:schemeClr val="dk1"/>
                          </a:solidFill>
                          <a:effectLst/>
                          <a:latin typeface="+mn-lt"/>
                          <a:ea typeface="+mn-ea"/>
                          <a:cs typeface="+mn-cs"/>
                        </a:rPr>
                        <a:t> Company, IHG, </a:t>
                      </a:r>
                      <a:r>
                        <a:rPr lang="en-US" sz="1800" kern="1200" dirty="0" err="1">
                          <a:solidFill>
                            <a:schemeClr val="dk1"/>
                          </a:solidFill>
                          <a:effectLst/>
                          <a:latin typeface="+mn-lt"/>
                          <a:ea typeface="+mn-ea"/>
                          <a:cs typeface="+mn-cs"/>
                        </a:rPr>
                        <a:t>Ridco</a:t>
                      </a:r>
                      <a:r>
                        <a:rPr lang="en-US" sz="1800" kern="1200" dirty="0">
                          <a:solidFill>
                            <a:schemeClr val="dk1"/>
                          </a:solidFill>
                          <a:effectLst/>
                          <a:latin typeface="+mn-lt"/>
                          <a:ea typeface="+mn-ea"/>
                          <a:cs typeface="+mn-cs"/>
                        </a:rPr>
                        <a:t> &amp; SCEC-</a:t>
                      </a:r>
                      <a:r>
                        <a:rPr lang="en-US" sz="1800" kern="1200" dirty="0" err="1">
                          <a:solidFill>
                            <a:schemeClr val="dk1"/>
                          </a:solidFill>
                          <a:effectLst/>
                          <a:latin typeface="+mn-lt"/>
                          <a:ea typeface="+mn-ea"/>
                          <a:cs typeface="+mn-cs"/>
                        </a:rPr>
                        <a:t>Khatib</a:t>
                      </a:r>
                      <a:r>
                        <a:rPr lang="en-US" sz="1800" kern="1200" dirty="0">
                          <a:solidFill>
                            <a:schemeClr val="dk1"/>
                          </a:solidFill>
                          <a:effectLst/>
                          <a:latin typeface="+mn-lt"/>
                          <a:ea typeface="+mn-ea"/>
                          <a:cs typeface="+mn-cs"/>
                        </a:rPr>
                        <a:t> &amp; </a:t>
                      </a:r>
                      <a:r>
                        <a:rPr lang="en-US" sz="1800" kern="1200" dirty="0" err="1">
                          <a:solidFill>
                            <a:schemeClr val="dk1"/>
                          </a:solidFill>
                          <a:effectLst/>
                          <a:latin typeface="+mn-lt"/>
                          <a:ea typeface="+mn-ea"/>
                          <a:cs typeface="+mn-cs"/>
                        </a:rPr>
                        <a:t>Alami</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86816899"/>
                  </a:ext>
                </a:extLst>
              </a:tr>
              <a:tr h="770089">
                <a:tc>
                  <a:txBody>
                    <a:bodyPr/>
                    <a:lstStyle/>
                    <a:p>
                      <a:pPr lvl="0" rtl="0"/>
                      <a:r>
                        <a:rPr lang="en-US" sz="1800" kern="1200" dirty="0">
                          <a:solidFill>
                            <a:schemeClr val="dk1"/>
                          </a:solidFill>
                          <a:effectLst/>
                          <a:latin typeface="+mn-lt"/>
                          <a:ea typeface="+mn-ea"/>
                          <a:cs typeface="+mn-cs"/>
                        </a:rPr>
                        <a:t>Radisson </a:t>
                      </a:r>
                      <a:r>
                        <a:rPr lang="en-US" sz="1800" kern="1200" dirty="0" err="1">
                          <a:solidFill>
                            <a:schemeClr val="dk1"/>
                          </a:solidFill>
                          <a:effectLst/>
                          <a:latin typeface="+mn-lt"/>
                          <a:ea typeface="+mn-ea"/>
                          <a:cs typeface="+mn-cs"/>
                        </a:rPr>
                        <a:t>Blu</a:t>
                      </a:r>
                      <a:r>
                        <a:rPr lang="en-US" sz="1800" kern="1200" dirty="0">
                          <a:solidFill>
                            <a:schemeClr val="dk1"/>
                          </a:solidFill>
                          <a:effectLst/>
                          <a:latin typeface="+mn-lt"/>
                          <a:ea typeface="+mn-ea"/>
                          <a:cs typeface="+mn-cs"/>
                        </a:rPr>
                        <a:t> Hotel 	Prince Salman Center for Disability, </a:t>
                      </a:r>
                      <a:r>
                        <a:rPr lang="en-US" sz="1800" kern="1200" dirty="0" err="1">
                          <a:solidFill>
                            <a:schemeClr val="dk1"/>
                          </a:solidFill>
                          <a:effectLst/>
                          <a:latin typeface="+mn-lt"/>
                          <a:ea typeface="+mn-ea"/>
                          <a:cs typeface="+mn-cs"/>
                        </a:rPr>
                        <a:t>Ridco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Omrania</a:t>
                      </a:r>
                      <a:r>
                        <a:rPr lang="en-US" sz="1800" kern="1200" dirty="0">
                          <a:solidFill>
                            <a:schemeClr val="dk1"/>
                          </a:solidFill>
                          <a:effectLst/>
                          <a:latin typeface="+mn-lt"/>
                          <a:ea typeface="+mn-ea"/>
                          <a:cs typeface="+mn-cs"/>
                        </a:rPr>
                        <a:t> &amp; Associates</a:t>
                      </a:r>
                    </a:p>
                  </a:txBody>
                  <a:tcPr/>
                </a:tc>
                <a:extLst>
                  <a:ext uri="{0D108BD9-81ED-4DB2-BD59-A6C34878D82A}">
                    <a16:rowId xmlns:a16="http://schemas.microsoft.com/office/drawing/2014/main" val="1759393570"/>
                  </a:ext>
                </a:extLst>
              </a:tr>
              <a:tr h="770089">
                <a:tc>
                  <a:txBody>
                    <a:bodyPr/>
                    <a:lstStyle/>
                    <a:p>
                      <a:pPr lvl="0" rtl="0"/>
                      <a:r>
                        <a:rPr lang="en-US" sz="1800" kern="1200" dirty="0">
                          <a:solidFill>
                            <a:schemeClr val="dk1"/>
                          </a:solidFill>
                          <a:effectLst/>
                          <a:latin typeface="+mn-lt"/>
                          <a:ea typeface="+mn-ea"/>
                          <a:cs typeface="+mn-cs"/>
                        </a:rPr>
                        <a:t>King Abdul Aziz Military Academy: Ministry of Defense and Aviation, </a:t>
                      </a:r>
                      <a:r>
                        <a:rPr lang="en-US" sz="1800" kern="1200" dirty="0" err="1">
                          <a:solidFill>
                            <a:schemeClr val="dk1"/>
                          </a:solidFill>
                          <a:effectLst/>
                          <a:latin typeface="+mn-lt"/>
                          <a:ea typeface="+mn-ea"/>
                          <a:cs typeface="+mn-cs"/>
                        </a:rPr>
                        <a:t>Isam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Kabbani</a:t>
                      </a:r>
                      <a:r>
                        <a:rPr lang="en-US" sz="1800" kern="1200" dirty="0">
                          <a:solidFill>
                            <a:schemeClr val="dk1"/>
                          </a:solidFill>
                          <a:effectLst/>
                          <a:latin typeface="+mn-lt"/>
                          <a:ea typeface="+mn-ea"/>
                          <a:cs typeface="+mn-cs"/>
                        </a:rPr>
                        <a:t> &amp; Partners</a:t>
                      </a:r>
                    </a:p>
                  </a:txBody>
                  <a:tcPr/>
                </a:tc>
                <a:extLst>
                  <a:ext uri="{0D108BD9-81ED-4DB2-BD59-A6C34878D82A}">
                    <a16:rowId xmlns:a16="http://schemas.microsoft.com/office/drawing/2014/main" val="148403"/>
                  </a:ext>
                </a:extLst>
              </a:tr>
              <a:tr h="446163">
                <a:tc>
                  <a:txBody>
                    <a:bodyPr/>
                    <a:lstStyle/>
                    <a:p>
                      <a:pPr lvl="0" rtl="0"/>
                      <a:r>
                        <a:rPr lang="en-US" sz="1800" kern="1200" dirty="0">
                          <a:solidFill>
                            <a:schemeClr val="dk1"/>
                          </a:solidFill>
                          <a:effectLst/>
                          <a:latin typeface="+mn-lt"/>
                          <a:ea typeface="+mn-ea"/>
                          <a:cs typeface="+mn-cs"/>
                        </a:rPr>
                        <a:t>ITCC                            Al </a:t>
                      </a:r>
                      <a:r>
                        <a:rPr lang="en-US" sz="1800" kern="1200" dirty="0" err="1">
                          <a:solidFill>
                            <a:schemeClr val="dk1"/>
                          </a:solidFill>
                          <a:effectLst/>
                          <a:latin typeface="+mn-lt"/>
                          <a:ea typeface="+mn-ea"/>
                          <a:cs typeface="+mn-cs"/>
                        </a:rPr>
                        <a:t>Rajhi</a:t>
                      </a:r>
                      <a:r>
                        <a:rPr lang="en-US" sz="1800" kern="1200" dirty="0">
                          <a:solidFill>
                            <a:schemeClr val="dk1"/>
                          </a:solidFill>
                          <a:effectLst/>
                          <a:latin typeface="+mn-lt"/>
                          <a:ea typeface="+mn-ea"/>
                          <a:cs typeface="+mn-cs"/>
                        </a:rPr>
                        <a:t> Projects, Shop drawings</a:t>
                      </a:r>
                    </a:p>
                  </a:txBody>
                  <a:tcPr/>
                </a:tc>
                <a:extLst>
                  <a:ext uri="{0D108BD9-81ED-4DB2-BD59-A6C34878D82A}">
                    <a16:rowId xmlns:a16="http://schemas.microsoft.com/office/drawing/2014/main" val="2152700324"/>
                  </a:ext>
                </a:extLst>
              </a:tr>
              <a:tr h="446163">
                <a:tc>
                  <a:txBody>
                    <a:bodyPr/>
                    <a:lstStyle/>
                    <a:p>
                      <a:pPr lvl="0" rtl="0"/>
                      <a:r>
                        <a:rPr lang="en-US" sz="1800" kern="1200" dirty="0" err="1">
                          <a:solidFill>
                            <a:schemeClr val="dk1"/>
                          </a:solidFill>
                          <a:effectLst/>
                          <a:latin typeface="+mn-lt"/>
                          <a:ea typeface="+mn-ea"/>
                          <a:cs typeface="+mn-cs"/>
                        </a:rPr>
                        <a:t>Olaya</a:t>
                      </a:r>
                      <a:r>
                        <a:rPr lang="en-US" sz="1800" kern="1200" dirty="0">
                          <a:solidFill>
                            <a:schemeClr val="dk1"/>
                          </a:solidFill>
                          <a:effectLst/>
                          <a:latin typeface="+mn-lt"/>
                          <a:ea typeface="+mn-ea"/>
                          <a:cs typeface="+mn-cs"/>
                        </a:rPr>
                        <a:t> Towers                </a:t>
                      </a:r>
                      <a:r>
                        <a:rPr lang="en-US" sz="1800" kern="1200" dirty="0" err="1">
                          <a:solidFill>
                            <a:schemeClr val="dk1"/>
                          </a:solidFill>
                          <a:effectLst/>
                          <a:latin typeface="+mn-lt"/>
                          <a:ea typeface="+mn-ea"/>
                          <a:cs typeface="+mn-cs"/>
                        </a:rPr>
                        <a:t>Nesma</a:t>
                      </a:r>
                      <a:r>
                        <a:rPr lang="en-US" sz="1800" kern="1200" dirty="0">
                          <a:solidFill>
                            <a:schemeClr val="dk1"/>
                          </a:solidFill>
                          <a:effectLst/>
                          <a:latin typeface="+mn-lt"/>
                          <a:ea typeface="+mn-ea"/>
                          <a:cs typeface="+mn-cs"/>
                        </a:rPr>
                        <a:t>/</a:t>
                      </a:r>
                      <a:r>
                        <a:rPr lang="en-US" sz="1800" kern="1200" dirty="0" err="1">
                          <a:solidFill>
                            <a:schemeClr val="dk1"/>
                          </a:solidFill>
                          <a:effectLst/>
                          <a:latin typeface="+mn-lt"/>
                          <a:ea typeface="+mn-ea"/>
                          <a:cs typeface="+mn-cs"/>
                        </a:rPr>
                        <a:t>Zuhair</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Fayaz</a:t>
                      </a:r>
                      <a:r>
                        <a:rPr lang="en-US" sz="1800" kern="1200" dirty="0">
                          <a:solidFill>
                            <a:schemeClr val="dk1"/>
                          </a:solidFill>
                          <a:effectLst/>
                          <a:latin typeface="+mn-lt"/>
                          <a:ea typeface="+mn-ea"/>
                          <a:cs typeface="+mn-cs"/>
                        </a:rPr>
                        <a:t>, Curtain wall shop drawings </a:t>
                      </a:r>
                    </a:p>
                  </a:txBody>
                  <a:tcPr/>
                </a:tc>
                <a:extLst>
                  <a:ext uri="{0D108BD9-81ED-4DB2-BD59-A6C34878D82A}">
                    <a16:rowId xmlns:a16="http://schemas.microsoft.com/office/drawing/2014/main" val="2751996566"/>
                  </a:ext>
                </a:extLst>
              </a:tr>
              <a:tr h="770089">
                <a:tc>
                  <a:txBody>
                    <a:bodyPr/>
                    <a:lstStyle/>
                    <a:p>
                      <a:pPr lvl="0" rtl="0"/>
                      <a:r>
                        <a:rPr lang="en-US" sz="1800" kern="1200" dirty="0">
                          <a:solidFill>
                            <a:schemeClr val="dk1"/>
                          </a:solidFill>
                          <a:effectLst/>
                          <a:latin typeface="+mn-lt"/>
                          <a:ea typeface="+mn-ea"/>
                          <a:cs typeface="+mn-cs"/>
                        </a:rPr>
                        <a:t>MOI Project                  CADO, Design Review &amp; Design services for Design and Built Project</a:t>
                      </a:r>
                    </a:p>
                  </a:txBody>
                  <a:tcPr/>
                </a:tc>
                <a:extLst>
                  <a:ext uri="{0D108BD9-81ED-4DB2-BD59-A6C34878D82A}">
                    <a16:rowId xmlns:a16="http://schemas.microsoft.com/office/drawing/2014/main" val="1003143423"/>
                  </a:ext>
                </a:extLst>
              </a:tr>
            </a:tbl>
          </a:graphicData>
        </a:graphic>
      </p:graphicFrame>
      <p:pic>
        <p:nvPicPr>
          <p:cNvPr id="5" name="Picture 4">
            <a:extLst>
              <a:ext uri="{FF2B5EF4-FFF2-40B4-BE49-F238E27FC236}">
                <a16:creationId xmlns:a16="http://schemas.microsoft.com/office/drawing/2014/main" id="{F8172F3F-713F-E8D1-0FEB-4057E0666D8D}"/>
              </a:ext>
            </a:extLst>
          </p:cNvPr>
          <p:cNvPicPr>
            <a:picLocks noChangeAspect="1"/>
          </p:cNvPicPr>
          <p:nvPr/>
        </p:nvPicPr>
        <p:blipFill>
          <a:blip r:embed="rId2"/>
          <a:stretch>
            <a:fillRect/>
          </a:stretch>
        </p:blipFill>
        <p:spPr>
          <a:xfrm>
            <a:off x="1" y="940065"/>
            <a:ext cx="3024554" cy="3024554"/>
          </a:xfrm>
          <a:prstGeom prst="rect">
            <a:avLst/>
          </a:prstGeom>
        </p:spPr>
      </p:pic>
    </p:spTree>
    <p:extLst>
      <p:ext uri="{BB962C8B-B14F-4D97-AF65-F5344CB8AC3E}">
        <p14:creationId xmlns:p14="http://schemas.microsoft.com/office/powerpoint/2010/main" val="13978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4352697"/>
              </p:ext>
            </p:extLst>
          </p:nvPr>
        </p:nvGraphicFramePr>
        <p:xfrm>
          <a:off x="3730172" y="91016"/>
          <a:ext cx="8128000" cy="6508326"/>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816385668"/>
                    </a:ext>
                  </a:extLst>
                </a:gridCol>
              </a:tblGrid>
              <a:tr h="556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MOI Project                  YMES, Design Review &amp; Design services for Design and Built Project</a:t>
                      </a:r>
                    </a:p>
                    <a:p>
                      <a:endParaRPr lang="en-US" dirty="0"/>
                    </a:p>
                  </a:txBody>
                  <a:tcPr/>
                </a:tc>
                <a:extLst>
                  <a:ext uri="{0D108BD9-81ED-4DB2-BD59-A6C34878D82A}">
                    <a16:rowId xmlns:a16="http://schemas.microsoft.com/office/drawing/2014/main" val="3115534823"/>
                  </a:ext>
                </a:extLst>
              </a:tr>
              <a:tr h="556683">
                <a:tc>
                  <a:txBody>
                    <a:bodyPr/>
                    <a:lstStyle/>
                    <a:p>
                      <a:pPr lvl="0" rtl="0"/>
                      <a:r>
                        <a:rPr lang="en-US" sz="1800" kern="1200" dirty="0">
                          <a:solidFill>
                            <a:schemeClr val="dk1"/>
                          </a:solidFill>
                          <a:effectLst/>
                          <a:latin typeface="+mn-lt"/>
                          <a:ea typeface="+mn-ea"/>
                          <a:cs typeface="+mn-cs"/>
                        </a:rPr>
                        <a:t>Al </a:t>
                      </a:r>
                      <a:r>
                        <a:rPr lang="en-US" sz="1800" kern="1200" dirty="0" err="1">
                          <a:solidFill>
                            <a:schemeClr val="dk1"/>
                          </a:solidFill>
                          <a:effectLst/>
                          <a:latin typeface="+mn-lt"/>
                          <a:ea typeface="+mn-ea"/>
                          <a:cs typeface="+mn-cs"/>
                        </a:rPr>
                        <a:t>Fanar</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Labour</a:t>
                      </a:r>
                      <a:r>
                        <a:rPr lang="en-US" sz="1800" kern="1200" dirty="0">
                          <a:solidFill>
                            <a:schemeClr val="dk1"/>
                          </a:solidFill>
                          <a:effectLst/>
                          <a:latin typeface="+mn-lt"/>
                          <a:ea typeface="+mn-ea"/>
                          <a:cs typeface="+mn-cs"/>
                        </a:rPr>
                        <a:t> Camp   Al </a:t>
                      </a:r>
                      <a:r>
                        <a:rPr lang="en-US" sz="1800" kern="1200" dirty="0" err="1">
                          <a:solidFill>
                            <a:schemeClr val="dk1"/>
                          </a:solidFill>
                          <a:effectLst/>
                          <a:latin typeface="+mn-lt"/>
                          <a:ea typeface="+mn-ea"/>
                          <a:cs typeface="+mn-cs"/>
                        </a:rPr>
                        <a:t>Khateeb</a:t>
                      </a:r>
                      <a:r>
                        <a:rPr lang="en-US" sz="1800" kern="1200" dirty="0">
                          <a:solidFill>
                            <a:schemeClr val="dk1"/>
                          </a:solidFill>
                          <a:effectLst/>
                          <a:latin typeface="+mn-lt"/>
                          <a:ea typeface="+mn-ea"/>
                          <a:cs typeface="+mn-cs"/>
                        </a:rPr>
                        <a:t> Contracting, Design Review, &amp; Design services for Design  and Built Project</a:t>
                      </a:r>
                    </a:p>
                  </a:txBody>
                  <a:tcPr/>
                </a:tc>
                <a:extLst>
                  <a:ext uri="{0D108BD9-81ED-4DB2-BD59-A6C34878D82A}">
                    <a16:rowId xmlns:a16="http://schemas.microsoft.com/office/drawing/2014/main" val="1902567363"/>
                  </a:ext>
                </a:extLst>
              </a:tr>
              <a:tr h="556683">
                <a:tc>
                  <a:txBody>
                    <a:bodyPr/>
                    <a:lstStyle/>
                    <a:p>
                      <a:pPr lvl="0" rtl="0"/>
                      <a:r>
                        <a:rPr lang="en-US" sz="1800" kern="1200" dirty="0">
                          <a:solidFill>
                            <a:schemeClr val="dk1"/>
                          </a:solidFill>
                          <a:effectLst/>
                          <a:latin typeface="+mn-lt"/>
                          <a:ea typeface="+mn-ea"/>
                          <a:cs typeface="+mn-cs"/>
                        </a:rPr>
                        <a:t>Samba Tower               Al </a:t>
                      </a:r>
                      <a:r>
                        <a:rPr lang="en-US" sz="1800" kern="1200" dirty="0" err="1">
                          <a:solidFill>
                            <a:schemeClr val="dk1"/>
                          </a:solidFill>
                          <a:effectLst/>
                          <a:latin typeface="+mn-lt"/>
                          <a:ea typeface="+mn-ea"/>
                          <a:cs typeface="+mn-cs"/>
                        </a:rPr>
                        <a:t>Saif</a:t>
                      </a:r>
                      <a:r>
                        <a:rPr lang="en-US" sz="1800" kern="1200" dirty="0">
                          <a:solidFill>
                            <a:schemeClr val="dk1"/>
                          </a:solidFill>
                          <a:effectLst/>
                          <a:latin typeface="+mn-lt"/>
                          <a:ea typeface="+mn-ea"/>
                          <a:cs typeface="+mn-cs"/>
                        </a:rPr>
                        <a:t>, Shop drawings</a:t>
                      </a:r>
                    </a:p>
                  </a:txBody>
                  <a:tcPr/>
                </a:tc>
                <a:extLst>
                  <a:ext uri="{0D108BD9-81ED-4DB2-BD59-A6C34878D82A}">
                    <a16:rowId xmlns:a16="http://schemas.microsoft.com/office/drawing/2014/main" val="940136616"/>
                  </a:ext>
                </a:extLst>
              </a:tr>
              <a:tr h="556683">
                <a:tc>
                  <a:txBody>
                    <a:bodyPr/>
                    <a:lstStyle/>
                    <a:p>
                      <a:r>
                        <a:rPr lang="en-US" sz="1800" kern="1200" dirty="0">
                          <a:solidFill>
                            <a:schemeClr val="dk1"/>
                          </a:solidFill>
                          <a:effectLst/>
                          <a:latin typeface="+mn-lt"/>
                          <a:ea typeface="+mn-ea"/>
                          <a:cs typeface="+mn-cs"/>
                        </a:rPr>
                        <a:t>120-Bed Hospital </a:t>
                      </a:r>
                      <a:r>
                        <a:rPr lang="en-US" sz="1800" kern="1200" dirty="0" err="1">
                          <a:solidFill>
                            <a:schemeClr val="dk1"/>
                          </a:solidFill>
                          <a:effectLst/>
                          <a:latin typeface="+mn-lt"/>
                          <a:ea typeface="+mn-ea"/>
                          <a:cs typeface="+mn-cs"/>
                        </a:rPr>
                        <a:t>Malaz</a:t>
                      </a:r>
                      <a:r>
                        <a:rPr lang="en-US" sz="1800" kern="1200" dirty="0">
                          <a:solidFill>
                            <a:schemeClr val="dk1"/>
                          </a:solidFill>
                          <a:effectLst/>
                          <a:latin typeface="+mn-lt"/>
                          <a:ea typeface="+mn-ea"/>
                          <a:cs typeface="+mn-cs"/>
                        </a:rPr>
                        <a:t> Riyadh, Soil Shoring Project includes Soil Anchors &amp; Shotcrete works</a:t>
                      </a:r>
                      <a:endParaRPr lang="en-US" dirty="0"/>
                    </a:p>
                  </a:txBody>
                  <a:tcPr/>
                </a:tc>
                <a:extLst>
                  <a:ext uri="{0D108BD9-81ED-4DB2-BD59-A6C34878D82A}">
                    <a16:rowId xmlns:a16="http://schemas.microsoft.com/office/drawing/2014/main" val="2556615920"/>
                  </a:ext>
                </a:extLst>
              </a:tr>
              <a:tr h="556683">
                <a:tc>
                  <a:txBody>
                    <a:bodyPr/>
                    <a:lstStyle/>
                    <a:p>
                      <a:pPr lvl="0" rtl="0"/>
                      <a:r>
                        <a:rPr lang="en-US" sz="1800" kern="1200" dirty="0">
                          <a:solidFill>
                            <a:schemeClr val="dk1"/>
                          </a:solidFill>
                          <a:effectLst/>
                          <a:latin typeface="+mn-lt"/>
                          <a:ea typeface="+mn-ea"/>
                          <a:cs typeface="+mn-cs"/>
                        </a:rPr>
                        <a:t>SEC AL </a:t>
                      </a:r>
                      <a:r>
                        <a:rPr lang="en-US" sz="1800" kern="1200" dirty="0" err="1">
                          <a:solidFill>
                            <a:schemeClr val="dk1"/>
                          </a:solidFill>
                          <a:effectLst/>
                          <a:latin typeface="+mn-lt"/>
                          <a:ea typeface="+mn-ea"/>
                          <a:cs typeface="+mn-cs"/>
                        </a:rPr>
                        <a:t>Kharj</a:t>
                      </a:r>
                      <a:r>
                        <a:rPr lang="en-US" sz="1800" kern="1200" dirty="0">
                          <a:solidFill>
                            <a:schemeClr val="dk1"/>
                          </a:solidFill>
                          <a:effectLst/>
                          <a:latin typeface="+mn-lt"/>
                          <a:ea typeface="+mn-ea"/>
                          <a:cs typeface="+mn-cs"/>
                        </a:rPr>
                        <a:t> office, Soil Shoring Design includes Soil Anchors &amp; Shotcrete works</a:t>
                      </a:r>
                    </a:p>
                  </a:txBody>
                  <a:tcPr/>
                </a:tc>
                <a:extLst>
                  <a:ext uri="{0D108BD9-81ED-4DB2-BD59-A6C34878D82A}">
                    <a16:rowId xmlns:a16="http://schemas.microsoft.com/office/drawing/2014/main" val="3557316175"/>
                  </a:ext>
                </a:extLst>
              </a:tr>
              <a:tr h="556683">
                <a:tc>
                  <a:txBody>
                    <a:bodyPr/>
                    <a:lstStyle/>
                    <a:p>
                      <a:pPr lvl="0" rtl="0"/>
                      <a:r>
                        <a:rPr lang="en-US" sz="1800" kern="1200" dirty="0">
                          <a:solidFill>
                            <a:schemeClr val="dk1"/>
                          </a:solidFill>
                          <a:effectLst/>
                          <a:latin typeface="+mn-lt"/>
                          <a:ea typeface="+mn-ea"/>
                          <a:cs typeface="+mn-cs"/>
                        </a:rPr>
                        <a:t>Al </a:t>
                      </a:r>
                      <a:r>
                        <a:rPr lang="en-US" sz="1800" kern="1200" dirty="0" err="1">
                          <a:solidFill>
                            <a:schemeClr val="dk1"/>
                          </a:solidFill>
                          <a:effectLst/>
                          <a:latin typeface="+mn-lt"/>
                          <a:ea typeface="+mn-ea"/>
                          <a:cs typeface="+mn-cs"/>
                        </a:rPr>
                        <a:t>Akaria</a:t>
                      </a:r>
                      <a:r>
                        <a:rPr lang="en-US" sz="1800" kern="1200" dirty="0">
                          <a:solidFill>
                            <a:schemeClr val="dk1"/>
                          </a:solidFill>
                          <a:effectLst/>
                          <a:latin typeface="+mn-lt"/>
                          <a:ea typeface="+mn-ea"/>
                          <a:cs typeface="+mn-cs"/>
                        </a:rPr>
                        <a:t> Mixed Use Building- Soil Shoring Design (Shotcrete &amp; Anchors Design) (September 2018)</a:t>
                      </a:r>
                    </a:p>
                  </a:txBody>
                  <a:tcPr/>
                </a:tc>
                <a:extLst>
                  <a:ext uri="{0D108BD9-81ED-4DB2-BD59-A6C34878D82A}">
                    <a16:rowId xmlns:a16="http://schemas.microsoft.com/office/drawing/2014/main" val="1194153345"/>
                  </a:ext>
                </a:extLst>
              </a:tr>
              <a:tr h="556683">
                <a:tc>
                  <a:txBody>
                    <a:bodyPr/>
                    <a:lstStyle/>
                    <a:p>
                      <a:pPr lvl="0" rtl="0"/>
                      <a:r>
                        <a:rPr lang="en-US" sz="1800" kern="1200" dirty="0">
                          <a:solidFill>
                            <a:schemeClr val="dk1"/>
                          </a:solidFill>
                          <a:effectLst/>
                          <a:latin typeface="+mn-lt"/>
                          <a:ea typeface="+mn-ea"/>
                          <a:cs typeface="+mn-cs"/>
                        </a:rPr>
                        <a:t>Al </a:t>
                      </a:r>
                      <a:r>
                        <a:rPr lang="en-US" sz="1800" kern="1200" dirty="0" err="1">
                          <a:solidFill>
                            <a:schemeClr val="dk1"/>
                          </a:solidFill>
                          <a:effectLst/>
                          <a:latin typeface="+mn-lt"/>
                          <a:ea typeface="+mn-ea"/>
                          <a:cs typeface="+mn-cs"/>
                        </a:rPr>
                        <a:t>Ghanem</a:t>
                      </a:r>
                      <a:r>
                        <a:rPr lang="en-US" sz="1800" kern="1200" dirty="0">
                          <a:solidFill>
                            <a:schemeClr val="dk1"/>
                          </a:solidFill>
                          <a:effectLst/>
                          <a:latin typeface="+mn-lt"/>
                          <a:ea typeface="+mn-ea"/>
                          <a:cs typeface="+mn-cs"/>
                        </a:rPr>
                        <a:t> Car Parking-Soil Shoring Design (Shotcrete &amp; Anchors Design) (June 2018)</a:t>
                      </a:r>
                    </a:p>
                  </a:txBody>
                  <a:tcPr/>
                </a:tc>
                <a:extLst>
                  <a:ext uri="{0D108BD9-81ED-4DB2-BD59-A6C34878D82A}">
                    <a16:rowId xmlns:a16="http://schemas.microsoft.com/office/drawing/2014/main" val="1858317916"/>
                  </a:ext>
                </a:extLst>
              </a:tr>
              <a:tr h="556683">
                <a:tc>
                  <a:txBody>
                    <a:bodyPr/>
                    <a:lstStyle/>
                    <a:p>
                      <a:pPr lvl="0" rtl="0"/>
                      <a:r>
                        <a:rPr lang="en-US" sz="1800" kern="1200" dirty="0">
                          <a:solidFill>
                            <a:schemeClr val="dk1"/>
                          </a:solidFill>
                          <a:effectLst/>
                          <a:latin typeface="+mn-lt"/>
                          <a:ea typeface="+mn-ea"/>
                          <a:cs typeface="+mn-cs"/>
                        </a:rPr>
                        <a:t>MOI-Security Forces Medical Center Hospital Core Walls (July 2018)</a:t>
                      </a:r>
                    </a:p>
                  </a:txBody>
                  <a:tcPr/>
                </a:tc>
                <a:extLst>
                  <a:ext uri="{0D108BD9-81ED-4DB2-BD59-A6C34878D82A}">
                    <a16:rowId xmlns:a16="http://schemas.microsoft.com/office/drawing/2014/main" val="2428739635"/>
                  </a:ext>
                </a:extLst>
              </a:tr>
              <a:tr h="556683">
                <a:tc>
                  <a:txBody>
                    <a:bodyPr/>
                    <a:lstStyle/>
                    <a:p>
                      <a:pPr lvl="0" rtl="0"/>
                      <a:r>
                        <a:rPr lang="en-US" sz="1800" kern="1200" dirty="0" err="1">
                          <a:solidFill>
                            <a:schemeClr val="dk1"/>
                          </a:solidFill>
                          <a:effectLst/>
                          <a:latin typeface="+mn-lt"/>
                          <a:ea typeface="+mn-ea"/>
                          <a:cs typeface="+mn-cs"/>
                        </a:rPr>
                        <a:t>Ghadeer</a:t>
                      </a:r>
                      <a:r>
                        <a:rPr lang="en-US" sz="1800" kern="1200" dirty="0">
                          <a:solidFill>
                            <a:schemeClr val="dk1"/>
                          </a:solidFill>
                          <a:effectLst/>
                          <a:latin typeface="+mn-lt"/>
                          <a:ea typeface="+mn-ea"/>
                          <a:cs typeface="+mn-cs"/>
                        </a:rPr>
                        <a:t> PUS Rehabilitation-Fitness Club, Sports Center, strengthening by using CFRP, steel beam, steel &amp; Concrete jacketing (2017-2018</a:t>
                      </a:r>
                    </a:p>
                  </a:txBody>
                  <a:tcPr/>
                </a:tc>
                <a:extLst>
                  <a:ext uri="{0D108BD9-81ED-4DB2-BD59-A6C34878D82A}">
                    <a16:rowId xmlns:a16="http://schemas.microsoft.com/office/drawing/2014/main" val="535342927"/>
                  </a:ext>
                </a:extLst>
              </a:tr>
              <a:tr h="556683">
                <a:tc>
                  <a:txBody>
                    <a:bodyPr/>
                    <a:lstStyle/>
                    <a:p>
                      <a:pPr lvl="0" rtl="0"/>
                      <a:r>
                        <a:rPr lang="en-US" sz="1800" kern="1200" dirty="0">
                          <a:solidFill>
                            <a:schemeClr val="dk1"/>
                          </a:solidFill>
                          <a:effectLst/>
                          <a:latin typeface="+mn-lt"/>
                          <a:ea typeface="+mn-ea"/>
                          <a:cs typeface="+mn-cs"/>
                        </a:rPr>
                        <a:t>Dammam Airport Terminal Building, signal Tower &amp; runway design modifications. </a:t>
                      </a:r>
                    </a:p>
                  </a:txBody>
                  <a:tcPr/>
                </a:tc>
                <a:extLst>
                  <a:ext uri="{0D108BD9-81ED-4DB2-BD59-A6C34878D82A}">
                    <a16:rowId xmlns:a16="http://schemas.microsoft.com/office/drawing/2014/main" val="1705947924"/>
                  </a:ext>
                </a:extLst>
              </a:tr>
            </a:tbl>
          </a:graphicData>
        </a:graphic>
      </p:graphicFrame>
      <p:pic>
        <p:nvPicPr>
          <p:cNvPr id="5" name="Picture 4">
            <a:extLst>
              <a:ext uri="{FF2B5EF4-FFF2-40B4-BE49-F238E27FC236}">
                <a16:creationId xmlns:a16="http://schemas.microsoft.com/office/drawing/2014/main" id="{C8A5FC11-F887-9163-B626-7159E6EE3811}"/>
              </a:ext>
            </a:extLst>
          </p:cNvPr>
          <p:cNvPicPr>
            <a:picLocks noChangeAspect="1"/>
          </p:cNvPicPr>
          <p:nvPr/>
        </p:nvPicPr>
        <p:blipFill>
          <a:blip r:embed="rId2"/>
          <a:stretch>
            <a:fillRect/>
          </a:stretch>
        </p:blipFill>
        <p:spPr>
          <a:xfrm>
            <a:off x="0" y="1607736"/>
            <a:ext cx="3609662" cy="3609662"/>
          </a:xfrm>
          <a:prstGeom prst="rect">
            <a:avLst/>
          </a:prstGeom>
        </p:spPr>
      </p:pic>
    </p:spTree>
    <p:extLst>
      <p:ext uri="{BB962C8B-B14F-4D97-AF65-F5344CB8AC3E}">
        <p14:creationId xmlns:p14="http://schemas.microsoft.com/office/powerpoint/2010/main" val="38557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6838" y="398967"/>
            <a:ext cx="4217778" cy="5201063"/>
          </a:xfrm>
          <a:prstGeom prst="rect">
            <a:avLst/>
          </a:prstGeom>
        </p:spPr>
      </p:pic>
      <p:pic>
        <p:nvPicPr>
          <p:cNvPr id="3" name="Picture 2"/>
          <p:cNvPicPr>
            <a:picLocks noChangeAspect="1"/>
          </p:cNvPicPr>
          <p:nvPr/>
        </p:nvPicPr>
        <p:blipFill>
          <a:blip r:embed="rId3"/>
          <a:stretch>
            <a:fillRect/>
          </a:stretch>
        </p:blipFill>
        <p:spPr>
          <a:xfrm>
            <a:off x="545124" y="304800"/>
            <a:ext cx="5380892" cy="5389398"/>
          </a:xfrm>
          <a:prstGeom prst="rect">
            <a:avLst/>
          </a:prstGeom>
        </p:spPr>
      </p:pic>
      <p:sp>
        <p:nvSpPr>
          <p:cNvPr id="4" name="TextBox 3"/>
          <p:cNvSpPr txBox="1"/>
          <p:nvPr/>
        </p:nvSpPr>
        <p:spPr>
          <a:xfrm>
            <a:off x="1799893" y="6013938"/>
            <a:ext cx="8774723" cy="707886"/>
          </a:xfrm>
          <a:prstGeom prst="rect">
            <a:avLst/>
          </a:prstGeom>
          <a:noFill/>
        </p:spPr>
        <p:txBody>
          <a:bodyPr wrap="square" rtlCol="0">
            <a:spAutoFit/>
          </a:bodyPr>
          <a:lstStyle/>
          <a:p>
            <a:r>
              <a:rPr lang="en-US" sz="4000" b="1" u="sng" dirty="0" err="1">
                <a:solidFill>
                  <a:schemeClr val="accent1"/>
                </a:solidFill>
              </a:rPr>
              <a:t>Rashidiya</a:t>
            </a:r>
            <a:r>
              <a:rPr lang="en-US" sz="4000" b="1" u="sng" dirty="0">
                <a:solidFill>
                  <a:schemeClr val="accent1"/>
                </a:solidFill>
              </a:rPr>
              <a:t> Park &amp; Ride Station</a:t>
            </a:r>
          </a:p>
        </p:txBody>
      </p:sp>
    </p:spTree>
    <p:extLst>
      <p:ext uri="{BB962C8B-B14F-4D97-AF65-F5344CB8AC3E}">
        <p14:creationId xmlns:p14="http://schemas.microsoft.com/office/powerpoint/2010/main" val="78801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6825" y="209551"/>
            <a:ext cx="9674963" cy="5279980"/>
          </a:xfrm>
          <a:prstGeom prst="rect">
            <a:avLst/>
          </a:prstGeom>
        </p:spPr>
      </p:pic>
      <p:sp>
        <p:nvSpPr>
          <p:cNvPr id="3" name="TextBox 2"/>
          <p:cNvSpPr txBox="1"/>
          <p:nvPr/>
        </p:nvSpPr>
        <p:spPr>
          <a:xfrm>
            <a:off x="1266825" y="5724525"/>
            <a:ext cx="10344150" cy="707886"/>
          </a:xfrm>
          <a:prstGeom prst="rect">
            <a:avLst/>
          </a:prstGeom>
          <a:noFill/>
        </p:spPr>
        <p:txBody>
          <a:bodyPr wrap="square" rtlCol="0">
            <a:spAutoFit/>
          </a:bodyPr>
          <a:lstStyle/>
          <a:p>
            <a:r>
              <a:rPr lang="en-US" sz="4000" b="1" u="sng" dirty="0">
                <a:solidFill>
                  <a:schemeClr val="accent1"/>
                </a:solidFill>
              </a:rPr>
              <a:t>Vehicle Access Tunnel – </a:t>
            </a:r>
            <a:r>
              <a:rPr lang="en-US" sz="4000" b="1" u="sng" dirty="0" err="1">
                <a:solidFill>
                  <a:schemeClr val="accent1"/>
                </a:solidFill>
              </a:rPr>
              <a:t>MiSK</a:t>
            </a:r>
            <a:r>
              <a:rPr lang="en-US" sz="4000" b="1" u="sng" dirty="0">
                <a:solidFill>
                  <a:schemeClr val="accent1"/>
                </a:solidFill>
              </a:rPr>
              <a:t> City, KSA</a:t>
            </a:r>
          </a:p>
        </p:txBody>
      </p:sp>
    </p:spTree>
    <p:extLst>
      <p:ext uri="{BB962C8B-B14F-4D97-AF65-F5344CB8AC3E}">
        <p14:creationId xmlns:p14="http://schemas.microsoft.com/office/powerpoint/2010/main" val="4137450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4425" y="631325"/>
            <a:ext cx="10229849" cy="4664341"/>
          </a:xfrm>
          <a:prstGeom prst="rect">
            <a:avLst/>
          </a:prstGeom>
        </p:spPr>
      </p:pic>
      <p:sp>
        <p:nvSpPr>
          <p:cNvPr id="3" name="TextBox 2"/>
          <p:cNvSpPr txBox="1"/>
          <p:nvPr/>
        </p:nvSpPr>
        <p:spPr>
          <a:xfrm>
            <a:off x="2386011" y="5448300"/>
            <a:ext cx="8748713" cy="1323439"/>
          </a:xfrm>
          <a:prstGeom prst="rect">
            <a:avLst/>
          </a:prstGeom>
          <a:noFill/>
        </p:spPr>
        <p:txBody>
          <a:bodyPr wrap="square" rtlCol="0">
            <a:spAutoFit/>
          </a:bodyPr>
          <a:lstStyle/>
          <a:p>
            <a:r>
              <a:rPr lang="en-US" sz="4000" b="1" u="sng" dirty="0">
                <a:solidFill>
                  <a:schemeClr val="accent1"/>
                </a:solidFill>
              </a:rPr>
              <a:t>The Mosul Second Bridge, Iraq: (Rehabilitation design done)</a:t>
            </a:r>
          </a:p>
        </p:txBody>
      </p:sp>
    </p:spTree>
    <p:extLst>
      <p:ext uri="{BB962C8B-B14F-4D97-AF65-F5344CB8AC3E}">
        <p14:creationId xmlns:p14="http://schemas.microsoft.com/office/powerpoint/2010/main" val="3866954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875" y="169681"/>
            <a:ext cx="12363450" cy="5831605"/>
          </a:xfrm>
          <a:prstGeom prst="rect">
            <a:avLst/>
          </a:prstGeom>
        </p:spPr>
      </p:pic>
      <p:sp>
        <p:nvSpPr>
          <p:cNvPr id="3" name="TextBox 2"/>
          <p:cNvSpPr txBox="1"/>
          <p:nvPr/>
        </p:nvSpPr>
        <p:spPr>
          <a:xfrm>
            <a:off x="1457326" y="6001286"/>
            <a:ext cx="9434512" cy="707886"/>
          </a:xfrm>
          <a:prstGeom prst="rect">
            <a:avLst/>
          </a:prstGeom>
          <a:noFill/>
        </p:spPr>
        <p:txBody>
          <a:bodyPr wrap="square" rtlCol="0">
            <a:spAutoFit/>
          </a:bodyPr>
          <a:lstStyle/>
          <a:p>
            <a:r>
              <a:rPr lang="en-US" sz="4000" b="1" u="sng" dirty="0" err="1">
                <a:solidFill>
                  <a:schemeClr val="accent1"/>
                </a:solidFill>
              </a:rPr>
              <a:t>Minhal</a:t>
            </a:r>
            <a:r>
              <a:rPr lang="en-US" sz="4000" b="1" u="sng" dirty="0">
                <a:solidFill>
                  <a:schemeClr val="accent1"/>
                </a:solidFill>
              </a:rPr>
              <a:t> Crowne Plaza Hotel Extension</a:t>
            </a:r>
          </a:p>
        </p:txBody>
      </p:sp>
    </p:spTree>
    <p:extLst>
      <p:ext uri="{BB962C8B-B14F-4D97-AF65-F5344CB8AC3E}">
        <p14:creationId xmlns:p14="http://schemas.microsoft.com/office/powerpoint/2010/main" val="196375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90500"/>
            <a:ext cx="11601449" cy="5562600"/>
          </a:xfrm>
          <a:prstGeom prst="rect">
            <a:avLst/>
          </a:prstGeom>
        </p:spPr>
      </p:pic>
      <p:sp>
        <p:nvSpPr>
          <p:cNvPr id="3" name="TextBox 2"/>
          <p:cNvSpPr txBox="1"/>
          <p:nvPr/>
        </p:nvSpPr>
        <p:spPr>
          <a:xfrm>
            <a:off x="2157411" y="5888504"/>
            <a:ext cx="7896225" cy="707886"/>
          </a:xfrm>
          <a:prstGeom prst="rect">
            <a:avLst/>
          </a:prstGeom>
          <a:noFill/>
        </p:spPr>
        <p:txBody>
          <a:bodyPr wrap="square" rtlCol="0">
            <a:spAutoFit/>
          </a:bodyPr>
          <a:lstStyle/>
          <a:p>
            <a:r>
              <a:rPr lang="en-US" sz="4000" b="1" u="sng" dirty="0">
                <a:solidFill>
                  <a:schemeClr val="accent1"/>
                </a:solidFill>
              </a:rPr>
              <a:t>Radisson </a:t>
            </a:r>
            <a:r>
              <a:rPr lang="en-US" sz="4000" b="1" u="sng" dirty="0" err="1">
                <a:solidFill>
                  <a:schemeClr val="accent1"/>
                </a:solidFill>
              </a:rPr>
              <a:t>Blu</a:t>
            </a:r>
            <a:r>
              <a:rPr lang="en-US" sz="4000" b="1" u="sng" dirty="0">
                <a:solidFill>
                  <a:schemeClr val="accent1"/>
                </a:solidFill>
              </a:rPr>
              <a:t> Hotel DQ Riyadh</a:t>
            </a:r>
          </a:p>
        </p:txBody>
      </p:sp>
    </p:spTree>
    <p:extLst>
      <p:ext uri="{BB962C8B-B14F-4D97-AF65-F5344CB8AC3E}">
        <p14:creationId xmlns:p14="http://schemas.microsoft.com/office/powerpoint/2010/main" val="959200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338362" y="4867539"/>
            <a:ext cx="3216067" cy="1025525"/>
          </a:xfrm>
        </p:spPr>
        <p:txBody>
          <a:bodyPr/>
          <a:lstStyle/>
          <a:p>
            <a:r>
              <a:rPr lang="en-US" sz="3600" dirty="0">
                <a:solidFill>
                  <a:schemeClr val="accent1"/>
                </a:solidFill>
              </a:rPr>
              <a:t>Introduction</a:t>
            </a:r>
          </a:p>
        </p:txBody>
      </p:sp>
      <p:sp>
        <p:nvSpPr>
          <p:cNvPr id="10" name="Text Placeholder 9">
            <a:extLst>
              <a:ext uri="{FF2B5EF4-FFF2-40B4-BE49-F238E27FC236}">
                <a16:creationId xmlns:a16="http://schemas.microsoft.com/office/drawing/2014/main" id="{1A50CE80-CA72-48E8-BA6A-98B4A0501A5B}"/>
              </a:ext>
            </a:extLst>
          </p:cNvPr>
          <p:cNvSpPr>
            <a:spLocks noGrp="1"/>
          </p:cNvSpPr>
          <p:nvPr>
            <p:ph type="body" sz="quarter" idx="11"/>
          </p:nvPr>
        </p:nvSpPr>
        <p:spPr>
          <a:xfrm>
            <a:off x="7559432" y="615463"/>
            <a:ext cx="4403968" cy="5254436"/>
          </a:xfrm>
        </p:spPr>
        <p:txBody>
          <a:bodyPr>
            <a:normAutofit/>
          </a:bodyPr>
          <a:lstStyle/>
          <a:p>
            <a:pPr algn="just"/>
            <a:r>
              <a:rPr lang="en-US" sz="2000" b="1" dirty="0">
                <a:solidFill>
                  <a:schemeClr val="accent1"/>
                </a:solidFill>
              </a:rPr>
              <a:t>Dana Bassam Adeeb Al Nasser Engineering Office</a:t>
            </a:r>
            <a:r>
              <a:rPr lang="en-US" sz="2000" dirty="0">
                <a:solidFill>
                  <a:schemeClr val="accent1"/>
                </a:solidFill>
              </a:rPr>
              <a:t> established in 2006, based in Riyadh, KSA, is a well-established engineering Saudi Arabia based firm specializing in comprehensive documentation services across the fields of Architecture, Engineering, and Interior Design. Our expertise spans all project phases—from Concept and Schematic Design through Design Development, Construction Documentation, and As-Built Drawings. We also provide structural stability assessments and verification for existing structures, among a broad range of other specialized services.</a:t>
            </a:r>
          </a:p>
        </p:txBody>
      </p:sp>
      <p:pic>
        <p:nvPicPr>
          <p:cNvPr id="2" name="Picture 1">
            <a:extLst>
              <a:ext uri="{FF2B5EF4-FFF2-40B4-BE49-F238E27FC236}">
                <a16:creationId xmlns:a16="http://schemas.microsoft.com/office/drawing/2014/main" id="{96EB7D6D-F493-770E-0302-8DCF9641D19F}"/>
              </a:ext>
            </a:extLst>
          </p:cNvPr>
          <p:cNvPicPr>
            <a:picLocks noChangeAspect="1"/>
          </p:cNvPicPr>
          <p:nvPr/>
        </p:nvPicPr>
        <p:blipFill>
          <a:blip r:embed="rId3"/>
          <a:stretch>
            <a:fillRect/>
          </a:stretch>
        </p:blipFill>
        <p:spPr>
          <a:xfrm>
            <a:off x="3667840" y="2225040"/>
            <a:ext cx="3778180" cy="3778180"/>
          </a:xfrm>
          <a:prstGeom prst="rect">
            <a:avLst/>
          </a:prstGeom>
        </p:spPr>
      </p:pic>
      <p:sp>
        <p:nvSpPr>
          <p:cNvPr id="4" name="Picture Placeholder 3">
            <a:extLst>
              <a:ext uri="{FF2B5EF4-FFF2-40B4-BE49-F238E27FC236}">
                <a16:creationId xmlns:a16="http://schemas.microsoft.com/office/drawing/2014/main" id="{6C64E99F-8FE0-56F0-87A7-05BE7DEBDE50}"/>
              </a:ext>
            </a:extLst>
          </p:cNvPr>
          <p:cNvSpPr>
            <a:spLocks noGrp="1"/>
          </p:cNvSpPr>
          <p:nvPr>
            <p:ph type="pic" sz="quarter" idx="12"/>
          </p:nvPr>
        </p:nvSpPr>
        <p:spPr/>
      </p:sp>
    </p:spTree>
    <p:extLst>
      <p:ext uri="{BB962C8B-B14F-4D97-AF65-F5344CB8AC3E}">
        <p14:creationId xmlns:p14="http://schemas.microsoft.com/office/powerpoint/2010/main" val="3073952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6444"/>
            <a:ext cx="11858625" cy="4419381"/>
          </a:xfrm>
          <a:prstGeom prst="rect">
            <a:avLst/>
          </a:prstGeom>
        </p:spPr>
      </p:pic>
      <p:sp>
        <p:nvSpPr>
          <p:cNvPr id="3" name="TextBox 2"/>
          <p:cNvSpPr txBox="1"/>
          <p:nvPr/>
        </p:nvSpPr>
        <p:spPr>
          <a:xfrm>
            <a:off x="1133475" y="4789230"/>
            <a:ext cx="10725150" cy="1938992"/>
          </a:xfrm>
          <a:prstGeom prst="rect">
            <a:avLst/>
          </a:prstGeom>
          <a:noFill/>
        </p:spPr>
        <p:txBody>
          <a:bodyPr wrap="square" rtlCol="0">
            <a:spAutoFit/>
          </a:bodyPr>
          <a:lstStyle/>
          <a:p>
            <a:r>
              <a:rPr lang="en-US" sz="4000" b="1" u="sng" dirty="0">
                <a:solidFill>
                  <a:schemeClr val="accent1"/>
                </a:solidFill>
              </a:rPr>
              <a:t>King Abdul Aziz Military Academy Buildings &amp; Stadium Rehabilitation &amp; Strengthening</a:t>
            </a:r>
          </a:p>
        </p:txBody>
      </p:sp>
    </p:spTree>
    <p:extLst>
      <p:ext uri="{BB962C8B-B14F-4D97-AF65-F5344CB8AC3E}">
        <p14:creationId xmlns:p14="http://schemas.microsoft.com/office/powerpoint/2010/main" val="2733262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05071"/>
            <a:ext cx="11401425" cy="4605080"/>
          </a:xfrm>
          <a:prstGeom prst="rect">
            <a:avLst/>
          </a:prstGeom>
        </p:spPr>
      </p:pic>
      <p:sp>
        <p:nvSpPr>
          <p:cNvPr id="3" name="TextBox 2"/>
          <p:cNvSpPr txBox="1"/>
          <p:nvPr/>
        </p:nvSpPr>
        <p:spPr>
          <a:xfrm>
            <a:off x="1266826" y="5239434"/>
            <a:ext cx="11401424" cy="1323439"/>
          </a:xfrm>
          <a:prstGeom prst="rect">
            <a:avLst/>
          </a:prstGeom>
          <a:noFill/>
        </p:spPr>
        <p:txBody>
          <a:bodyPr wrap="square" rtlCol="0">
            <a:spAutoFit/>
          </a:bodyPr>
          <a:lstStyle/>
          <a:p>
            <a:r>
              <a:rPr lang="en-US" sz="4000" b="1" u="sng" dirty="0">
                <a:solidFill>
                  <a:schemeClr val="accent1"/>
                </a:solidFill>
              </a:rPr>
              <a:t>Information Technology Communication Complex Towers (ITCC)</a:t>
            </a:r>
          </a:p>
        </p:txBody>
      </p:sp>
    </p:spTree>
    <p:extLst>
      <p:ext uri="{BB962C8B-B14F-4D97-AF65-F5344CB8AC3E}">
        <p14:creationId xmlns:p14="http://schemas.microsoft.com/office/powerpoint/2010/main" val="989402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5528" y="119353"/>
            <a:ext cx="5271872" cy="6490997"/>
          </a:xfrm>
          <a:prstGeom prst="rect">
            <a:avLst/>
          </a:prstGeom>
        </p:spPr>
      </p:pic>
      <p:sp>
        <p:nvSpPr>
          <p:cNvPr id="3" name="TextBox 2"/>
          <p:cNvSpPr txBox="1"/>
          <p:nvPr/>
        </p:nvSpPr>
        <p:spPr>
          <a:xfrm>
            <a:off x="6953250" y="2476500"/>
            <a:ext cx="4133850" cy="707886"/>
          </a:xfrm>
          <a:prstGeom prst="rect">
            <a:avLst/>
          </a:prstGeom>
          <a:noFill/>
        </p:spPr>
        <p:txBody>
          <a:bodyPr wrap="square" rtlCol="0">
            <a:spAutoFit/>
          </a:bodyPr>
          <a:lstStyle/>
          <a:p>
            <a:r>
              <a:rPr lang="en-US" sz="4000" b="1" u="sng" dirty="0" err="1">
                <a:solidFill>
                  <a:schemeClr val="accent1"/>
                </a:solidFill>
              </a:rPr>
              <a:t>Olaya</a:t>
            </a:r>
            <a:r>
              <a:rPr lang="en-US" sz="4000" b="1" u="sng" dirty="0">
                <a:solidFill>
                  <a:schemeClr val="accent1"/>
                </a:solidFill>
              </a:rPr>
              <a:t> Towers </a:t>
            </a:r>
          </a:p>
        </p:txBody>
      </p:sp>
    </p:spTree>
    <p:extLst>
      <p:ext uri="{BB962C8B-B14F-4D97-AF65-F5344CB8AC3E}">
        <p14:creationId xmlns:p14="http://schemas.microsoft.com/office/powerpoint/2010/main" val="196848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539" y="528915"/>
            <a:ext cx="11458186" cy="5395635"/>
          </a:xfrm>
          <a:prstGeom prst="rect">
            <a:avLst/>
          </a:prstGeom>
        </p:spPr>
      </p:pic>
      <p:sp>
        <p:nvSpPr>
          <p:cNvPr id="4" name="TextBox 3"/>
          <p:cNvSpPr txBox="1"/>
          <p:nvPr/>
        </p:nvSpPr>
        <p:spPr>
          <a:xfrm>
            <a:off x="3924300" y="6191250"/>
            <a:ext cx="4752975" cy="369332"/>
          </a:xfrm>
          <a:prstGeom prst="rect">
            <a:avLst/>
          </a:prstGeom>
          <a:noFill/>
        </p:spPr>
        <p:txBody>
          <a:bodyPr wrap="square" rtlCol="0">
            <a:spAutoFit/>
          </a:bodyPr>
          <a:lstStyle/>
          <a:p>
            <a:pPr algn="ctr"/>
            <a:r>
              <a:rPr lang="nl-NL" b="1" u="sng" dirty="0"/>
              <a:t>KAFD PARCEL 1.09</a:t>
            </a:r>
            <a:endParaRPr lang="en-US" dirty="0"/>
          </a:p>
        </p:txBody>
      </p:sp>
    </p:spTree>
    <p:extLst>
      <p:ext uri="{BB962C8B-B14F-4D97-AF65-F5344CB8AC3E}">
        <p14:creationId xmlns:p14="http://schemas.microsoft.com/office/powerpoint/2010/main" val="3834661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76502"/>
            <a:ext cx="11182350" cy="5405173"/>
          </a:xfrm>
          <a:prstGeom prst="rect">
            <a:avLst/>
          </a:prstGeom>
        </p:spPr>
      </p:pic>
      <p:sp>
        <p:nvSpPr>
          <p:cNvPr id="3" name="TextBox 2"/>
          <p:cNvSpPr txBox="1"/>
          <p:nvPr/>
        </p:nvSpPr>
        <p:spPr>
          <a:xfrm>
            <a:off x="3514725" y="5924550"/>
            <a:ext cx="5105400" cy="369332"/>
          </a:xfrm>
          <a:prstGeom prst="rect">
            <a:avLst/>
          </a:prstGeom>
          <a:noFill/>
        </p:spPr>
        <p:txBody>
          <a:bodyPr wrap="square" rtlCol="0">
            <a:spAutoFit/>
          </a:bodyPr>
          <a:lstStyle/>
          <a:p>
            <a:pPr algn="ctr"/>
            <a:r>
              <a:rPr lang="en-US"/>
              <a:t>KAFD PARCEL 2.05</a:t>
            </a:r>
            <a:endParaRPr lang="en-US" dirty="0"/>
          </a:p>
        </p:txBody>
      </p:sp>
    </p:spTree>
    <p:extLst>
      <p:ext uri="{BB962C8B-B14F-4D97-AF65-F5344CB8AC3E}">
        <p14:creationId xmlns:p14="http://schemas.microsoft.com/office/powerpoint/2010/main" val="587054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541" y="414605"/>
            <a:ext cx="5277269" cy="5938570"/>
          </a:xfrm>
          <a:prstGeom prst="rect">
            <a:avLst/>
          </a:prstGeom>
        </p:spPr>
      </p:pic>
      <p:pic>
        <p:nvPicPr>
          <p:cNvPr id="3" name="Picture 2"/>
          <p:cNvPicPr>
            <a:picLocks noChangeAspect="1"/>
          </p:cNvPicPr>
          <p:nvPr/>
        </p:nvPicPr>
        <p:blipFill>
          <a:blip r:embed="rId3"/>
          <a:stretch>
            <a:fillRect/>
          </a:stretch>
        </p:blipFill>
        <p:spPr>
          <a:xfrm>
            <a:off x="5734860" y="414605"/>
            <a:ext cx="6476190" cy="5938570"/>
          </a:xfrm>
          <a:prstGeom prst="rect">
            <a:avLst/>
          </a:prstGeom>
        </p:spPr>
      </p:pic>
    </p:spTree>
    <p:extLst>
      <p:ext uri="{BB962C8B-B14F-4D97-AF65-F5344CB8AC3E}">
        <p14:creationId xmlns:p14="http://schemas.microsoft.com/office/powerpoint/2010/main" val="2026851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Photos\Al-Mounajjem Tower\New folder\P1020846 A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 y="90487"/>
            <a:ext cx="5881687"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19975" y="2809875"/>
            <a:ext cx="4200525" cy="1323439"/>
          </a:xfrm>
          <a:prstGeom prst="rect">
            <a:avLst/>
          </a:prstGeom>
          <a:noFill/>
        </p:spPr>
        <p:txBody>
          <a:bodyPr wrap="square" rtlCol="0">
            <a:spAutoFit/>
          </a:bodyPr>
          <a:lstStyle/>
          <a:p>
            <a:r>
              <a:rPr lang="en-US" sz="4000" b="1" u="sng" dirty="0">
                <a:solidFill>
                  <a:schemeClr val="accent1"/>
                </a:solidFill>
              </a:rPr>
              <a:t>AL </a:t>
            </a:r>
            <a:r>
              <a:rPr lang="en-US" sz="4000" b="1" u="sng" dirty="0" err="1">
                <a:solidFill>
                  <a:schemeClr val="accent1"/>
                </a:solidFill>
              </a:rPr>
              <a:t>Mounajem</a:t>
            </a:r>
            <a:r>
              <a:rPr lang="en-US" sz="4000" b="1" u="sng" dirty="0">
                <a:solidFill>
                  <a:schemeClr val="accent1"/>
                </a:solidFill>
              </a:rPr>
              <a:t> Tower</a:t>
            </a:r>
          </a:p>
        </p:txBody>
      </p:sp>
    </p:spTree>
    <p:extLst>
      <p:ext uri="{BB962C8B-B14F-4D97-AF65-F5344CB8AC3E}">
        <p14:creationId xmlns:p14="http://schemas.microsoft.com/office/powerpoint/2010/main" val="3084557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126" y="126127"/>
            <a:ext cx="5786134" cy="6569948"/>
          </a:xfrm>
          <a:prstGeom prst="rect">
            <a:avLst/>
          </a:prstGeom>
        </p:spPr>
      </p:pic>
      <p:sp>
        <p:nvSpPr>
          <p:cNvPr id="3" name="TextBox 2"/>
          <p:cNvSpPr txBox="1"/>
          <p:nvPr/>
        </p:nvSpPr>
        <p:spPr>
          <a:xfrm>
            <a:off x="7077075" y="2749381"/>
            <a:ext cx="4429125" cy="1323439"/>
          </a:xfrm>
          <a:prstGeom prst="rect">
            <a:avLst/>
          </a:prstGeom>
          <a:noFill/>
        </p:spPr>
        <p:txBody>
          <a:bodyPr wrap="square" rtlCol="0">
            <a:spAutoFit/>
          </a:bodyPr>
          <a:lstStyle/>
          <a:p>
            <a:r>
              <a:rPr lang="en-US" sz="4000" b="1" u="sng" dirty="0">
                <a:solidFill>
                  <a:schemeClr val="accent1"/>
                </a:solidFill>
              </a:rPr>
              <a:t>Higher Education Tower</a:t>
            </a:r>
          </a:p>
        </p:txBody>
      </p:sp>
    </p:spTree>
    <p:extLst>
      <p:ext uri="{BB962C8B-B14F-4D97-AF65-F5344CB8AC3E}">
        <p14:creationId xmlns:p14="http://schemas.microsoft.com/office/powerpoint/2010/main" val="286354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1025" y="160810"/>
            <a:ext cx="10877550" cy="5668490"/>
          </a:xfrm>
          <a:prstGeom prst="rect">
            <a:avLst/>
          </a:prstGeom>
        </p:spPr>
      </p:pic>
      <p:sp>
        <p:nvSpPr>
          <p:cNvPr id="3" name="TextBox 2"/>
          <p:cNvSpPr txBox="1"/>
          <p:nvPr/>
        </p:nvSpPr>
        <p:spPr>
          <a:xfrm>
            <a:off x="4086225" y="5829300"/>
            <a:ext cx="5105400" cy="707886"/>
          </a:xfrm>
          <a:prstGeom prst="rect">
            <a:avLst/>
          </a:prstGeom>
          <a:noFill/>
        </p:spPr>
        <p:txBody>
          <a:bodyPr wrap="square" rtlCol="0">
            <a:spAutoFit/>
          </a:bodyPr>
          <a:lstStyle/>
          <a:p>
            <a:r>
              <a:rPr lang="en-US" sz="4000" b="1" u="sng" dirty="0">
                <a:solidFill>
                  <a:schemeClr val="accent1"/>
                </a:solidFill>
              </a:rPr>
              <a:t>Arab National Bank </a:t>
            </a:r>
          </a:p>
        </p:txBody>
      </p:sp>
    </p:spTree>
    <p:extLst>
      <p:ext uri="{BB962C8B-B14F-4D97-AF65-F5344CB8AC3E}">
        <p14:creationId xmlns:p14="http://schemas.microsoft.com/office/powerpoint/2010/main" val="1209013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900" y="106736"/>
            <a:ext cx="9582149" cy="5625938"/>
          </a:xfrm>
          <a:prstGeom prst="rect">
            <a:avLst/>
          </a:prstGeom>
        </p:spPr>
      </p:pic>
      <p:sp>
        <p:nvSpPr>
          <p:cNvPr id="3" name="TextBox 2"/>
          <p:cNvSpPr txBox="1"/>
          <p:nvPr/>
        </p:nvSpPr>
        <p:spPr>
          <a:xfrm>
            <a:off x="3019425" y="5872430"/>
            <a:ext cx="7477125" cy="707886"/>
          </a:xfrm>
          <a:prstGeom prst="rect">
            <a:avLst/>
          </a:prstGeom>
          <a:noFill/>
        </p:spPr>
        <p:txBody>
          <a:bodyPr wrap="square" rtlCol="0">
            <a:spAutoFit/>
          </a:bodyPr>
          <a:lstStyle/>
          <a:p>
            <a:r>
              <a:rPr lang="en-US" sz="4000" b="1" u="sng" dirty="0">
                <a:solidFill>
                  <a:schemeClr val="accent1"/>
                </a:solidFill>
              </a:rPr>
              <a:t>ITCC Conventional Hotel</a:t>
            </a:r>
          </a:p>
        </p:txBody>
      </p:sp>
    </p:spTree>
    <p:extLst>
      <p:ext uri="{BB962C8B-B14F-4D97-AF65-F5344CB8AC3E}">
        <p14:creationId xmlns:p14="http://schemas.microsoft.com/office/powerpoint/2010/main" val="2826132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11130" y="197895"/>
            <a:ext cx="3390070" cy="923330"/>
          </a:xfrm>
          <a:prstGeom prst="rect">
            <a:avLst/>
          </a:prstGeom>
          <a:noFill/>
        </p:spPr>
        <p:txBody>
          <a:bodyPr wrap="square" rtlCol="0">
            <a:spAutoFit/>
          </a:bodyPr>
          <a:lstStyle/>
          <a:p>
            <a:r>
              <a:rPr lang="en-US" sz="5400" b="1" u="sng" dirty="0">
                <a:solidFill>
                  <a:schemeClr val="accent1"/>
                </a:solidFill>
                <a:latin typeface="Aldhabi" panose="01000000000000000000" pitchFamily="2" charset="-78"/>
                <a:cs typeface="Aldhabi" panose="01000000000000000000" pitchFamily="2" charset="-78"/>
              </a:rPr>
              <a:t>Contents</a:t>
            </a:r>
          </a:p>
        </p:txBody>
      </p:sp>
      <p:sp>
        <p:nvSpPr>
          <p:cNvPr id="8" name="TextBox 7"/>
          <p:cNvSpPr txBox="1"/>
          <p:nvPr/>
        </p:nvSpPr>
        <p:spPr>
          <a:xfrm>
            <a:off x="6140791" y="1002323"/>
            <a:ext cx="4308230" cy="6186309"/>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Mission and core values</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Scope and methodology</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Organization Chart</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Key personnel</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Our Affiliated Companies</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Company Services</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Our clients</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Recent Projects</a:t>
            </a:r>
          </a:p>
          <a:p>
            <a:pPr marL="285750" lvl="0" indent="-285750">
              <a:lnSpc>
                <a:spcPct val="150000"/>
              </a:lnSpc>
              <a:buFont typeface="Arial" panose="020B0604020202020204" pitchFamily="34" charset="0"/>
              <a:buChar char="•"/>
            </a:pPr>
            <a:r>
              <a:rPr lang="en-US" sz="2800" b="1" u="sng" dirty="0">
                <a:solidFill>
                  <a:schemeClr val="accent1"/>
                </a:solidFill>
                <a:latin typeface="Aldhabi" panose="01000000000000000000" pitchFamily="2" charset="-78"/>
                <a:cs typeface="Aldhabi" panose="01000000000000000000" pitchFamily="2" charset="-78"/>
              </a:rPr>
              <a:t>Certification &amp; Registration Documents</a:t>
            </a:r>
          </a:p>
          <a:p>
            <a:endParaRPr lang="en-US" dirty="0"/>
          </a:p>
        </p:txBody>
      </p:sp>
      <p:pic>
        <p:nvPicPr>
          <p:cNvPr id="4" name="Picture 3">
            <a:extLst>
              <a:ext uri="{FF2B5EF4-FFF2-40B4-BE49-F238E27FC236}">
                <a16:creationId xmlns:a16="http://schemas.microsoft.com/office/drawing/2014/main" id="{6515BFD4-AD65-62F7-A7AB-B5D88EC1D7EC}"/>
              </a:ext>
            </a:extLst>
          </p:cNvPr>
          <p:cNvPicPr>
            <a:picLocks noChangeAspect="1"/>
          </p:cNvPicPr>
          <p:nvPr/>
        </p:nvPicPr>
        <p:blipFill>
          <a:blip r:embed="rId3"/>
          <a:stretch>
            <a:fillRect/>
          </a:stretch>
        </p:blipFill>
        <p:spPr>
          <a:xfrm>
            <a:off x="238021" y="1248717"/>
            <a:ext cx="4762500" cy="4762500"/>
          </a:xfrm>
          <a:prstGeom prst="rect">
            <a:avLst/>
          </a:prstGeom>
        </p:spPr>
      </p:pic>
    </p:spTree>
    <p:extLst>
      <p:ext uri="{BB962C8B-B14F-4D97-AF65-F5344CB8AC3E}">
        <p14:creationId xmlns:p14="http://schemas.microsoft.com/office/powerpoint/2010/main" val="3298998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1675" y="262235"/>
            <a:ext cx="8439150" cy="5671840"/>
          </a:xfrm>
          <a:prstGeom prst="rect">
            <a:avLst/>
          </a:prstGeom>
        </p:spPr>
      </p:pic>
      <p:sp>
        <p:nvSpPr>
          <p:cNvPr id="5" name="TextBox 4"/>
          <p:cNvSpPr txBox="1"/>
          <p:nvPr/>
        </p:nvSpPr>
        <p:spPr>
          <a:xfrm>
            <a:off x="3619500" y="5934075"/>
            <a:ext cx="5295900" cy="707886"/>
          </a:xfrm>
          <a:prstGeom prst="rect">
            <a:avLst/>
          </a:prstGeom>
          <a:noFill/>
        </p:spPr>
        <p:txBody>
          <a:bodyPr wrap="square" rtlCol="0">
            <a:spAutoFit/>
          </a:bodyPr>
          <a:lstStyle/>
          <a:p>
            <a:r>
              <a:rPr lang="en-US" sz="4000" b="1" u="sng" dirty="0">
                <a:solidFill>
                  <a:schemeClr val="accent1"/>
                </a:solidFill>
              </a:rPr>
              <a:t>Al </a:t>
            </a:r>
            <a:r>
              <a:rPr lang="en-US" sz="4000" b="1" u="sng" dirty="0" err="1">
                <a:solidFill>
                  <a:schemeClr val="accent1"/>
                </a:solidFill>
              </a:rPr>
              <a:t>Jammaz</a:t>
            </a:r>
            <a:r>
              <a:rPr lang="en-US" sz="4000" b="1" u="sng" dirty="0">
                <a:solidFill>
                  <a:schemeClr val="accent1"/>
                </a:solidFill>
              </a:rPr>
              <a:t> building</a:t>
            </a:r>
          </a:p>
        </p:txBody>
      </p:sp>
    </p:spTree>
    <p:extLst>
      <p:ext uri="{BB962C8B-B14F-4D97-AF65-F5344CB8AC3E}">
        <p14:creationId xmlns:p14="http://schemas.microsoft.com/office/powerpoint/2010/main" val="1627149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90500"/>
            <a:ext cx="5667375" cy="6581775"/>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46026844"/>
              </p:ext>
            </p:extLst>
          </p:nvPr>
        </p:nvGraphicFramePr>
        <p:xfrm>
          <a:off x="5999163" y="190500"/>
          <a:ext cx="6192837" cy="6648450"/>
        </p:xfrm>
        <a:graphic>
          <a:graphicData uri="http://schemas.openxmlformats.org/presentationml/2006/ole">
            <mc:AlternateContent xmlns:mc="http://schemas.openxmlformats.org/markup-compatibility/2006">
              <mc:Choice xmlns:v="urn:schemas-microsoft-com:vml" Requires="v">
                <p:oleObj name="Document" r:id="rId3" imgW="5731552" imgH="8801394" progId="Word.Document.12">
                  <p:embed/>
                </p:oleObj>
              </mc:Choice>
              <mc:Fallback>
                <p:oleObj name="Document" r:id="rId3" imgW="5731552" imgH="8801394" progId="Word.Document.12">
                  <p:embed/>
                  <p:pic>
                    <p:nvPicPr>
                      <p:cNvPr id="0" name=""/>
                      <p:cNvPicPr/>
                      <p:nvPr/>
                    </p:nvPicPr>
                    <p:blipFill>
                      <a:blip r:embed="rId4"/>
                      <a:stretch>
                        <a:fillRect/>
                      </a:stretch>
                    </p:blipFill>
                    <p:spPr>
                      <a:xfrm>
                        <a:off x="5999163" y="190500"/>
                        <a:ext cx="6192837" cy="6648450"/>
                      </a:xfrm>
                      <a:prstGeom prst="rect">
                        <a:avLst/>
                      </a:prstGeom>
                    </p:spPr>
                  </p:pic>
                </p:oleObj>
              </mc:Fallback>
            </mc:AlternateContent>
          </a:graphicData>
        </a:graphic>
      </p:graphicFrame>
    </p:spTree>
    <p:extLst>
      <p:ext uri="{BB962C8B-B14F-4D97-AF65-F5344CB8AC3E}">
        <p14:creationId xmlns:p14="http://schemas.microsoft.com/office/powerpoint/2010/main" val="2642380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52852708"/>
              </p:ext>
            </p:extLst>
          </p:nvPr>
        </p:nvGraphicFramePr>
        <p:xfrm>
          <a:off x="533400" y="238125"/>
          <a:ext cx="3924300" cy="6467475"/>
        </p:xfrm>
        <a:graphic>
          <a:graphicData uri="http://schemas.openxmlformats.org/presentationml/2006/ole">
            <mc:AlternateContent xmlns:mc="http://schemas.openxmlformats.org/markup-compatibility/2006">
              <mc:Choice xmlns:v="urn:schemas-microsoft-com:vml" Requires="v">
                <p:oleObj name="Document" r:id="rId2" imgW="5731552" imgH="7911734" progId="Word.Document.12">
                  <p:embed/>
                </p:oleObj>
              </mc:Choice>
              <mc:Fallback>
                <p:oleObj name="Document" r:id="rId2" imgW="5731552" imgH="7911734" progId="Word.Document.12">
                  <p:embed/>
                  <p:pic>
                    <p:nvPicPr>
                      <p:cNvPr id="0" name=""/>
                      <p:cNvPicPr/>
                      <p:nvPr/>
                    </p:nvPicPr>
                    <p:blipFill>
                      <a:blip r:embed="rId3"/>
                      <a:stretch>
                        <a:fillRect/>
                      </a:stretch>
                    </p:blipFill>
                    <p:spPr>
                      <a:xfrm>
                        <a:off x="533400" y="238125"/>
                        <a:ext cx="3924300" cy="6467475"/>
                      </a:xfrm>
                      <a:prstGeom prst="rect">
                        <a:avLst/>
                      </a:prstGeom>
                    </p:spPr>
                  </p:pic>
                </p:oleObj>
              </mc:Fallback>
            </mc:AlternateContent>
          </a:graphicData>
        </a:graphic>
      </p:graphicFrame>
      <p:pic>
        <p:nvPicPr>
          <p:cNvPr id="3" name="Picture 2"/>
          <p:cNvPicPr>
            <a:picLocks noChangeAspect="1"/>
          </p:cNvPicPr>
          <p:nvPr/>
        </p:nvPicPr>
        <p:blipFill>
          <a:blip r:embed="rId4"/>
          <a:stretch>
            <a:fillRect/>
          </a:stretch>
        </p:blipFill>
        <p:spPr>
          <a:xfrm>
            <a:off x="6979777" y="142875"/>
            <a:ext cx="4897898" cy="6467475"/>
          </a:xfrm>
          <a:prstGeom prst="rect">
            <a:avLst/>
          </a:prstGeom>
        </p:spPr>
      </p:pic>
    </p:spTree>
    <p:extLst>
      <p:ext uri="{BB962C8B-B14F-4D97-AF65-F5344CB8AC3E}">
        <p14:creationId xmlns:p14="http://schemas.microsoft.com/office/powerpoint/2010/main" val="1739526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992" y="255757"/>
            <a:ext cx="4603383" cy="3019610"/>
          </a:xfrm>
          <a:prstGeom prst="rect">
            <a:avLst/>
          </a:prstGeom>
        </p:spPr>
      </p:pic>
      <p:pic>
        <p:nvPicPr>
          <p:cNvPr id="3" name="Picture 2"/>
          <p:cNvPicPr>
            <a:picLocks noChangeAspect="1"/>
          </p:cNvPicPr>
          <p:nvPr/>
        </p:nvPicPr>
        <p:blipFill>
          <a:blip r:embed="rId3"/>
          <a:stretch>
            <a:fillRect/>
          </a:stretch>
        </p:blipFill>
        <p:spPr>
          <a:xfrm>
            <a:off x="6555004" y="255757"/>
            <a:ext cx="4789410" cy="3019610"/>
          </a:xfrm>
          <a:prstGeom prst="rect">
            <a:avLst/>
          </a:prstGeom>
        </p:spPr>
      </p:pic>
      <p:pic>
        <p:nvPicPr>
          <p:cNvPr id="4" name="Picture 3"/>
          <p:cNvPicPr>
            <a:picLocks noChangeAspect="1"/>
          </p:cNvPicPr>
          <p:nvPr/>
        </p:nvPicPr>
        <p:blipFill>
          <a:blip r:embed="rId4"/>
          <a:stretch>
            <a:fillRect/>
          </a:stretch>
        </p:blipFill>
        <p:spPr>
          <a:xfrm>
            <a:off x="813709" y="3657697"/>
            <a:ext cx="4472666" cy="2944361"/>
          </a:xfrm>
          <a:prstGeom prst="rect">
            <a:avLst/>
          </a:prstGeom>
        </p:spPr>
      </p:pic>
      <p:pic>
        <p:nvPicPr>
          <p:cNvPr id="5" name="Picture 4"/>
          <p:cNvPicPr>
            <a:picLocks noChangeAspect="1"/>
          </p:cNvPicPr>
          <p:nvPr/>
        </p:nvPicPr>
        <p:blipFill>
          <a:blip r:embed="rId5"/>
          <a:stretch>
            <a:fillRect/>
          </a:stretch>
        </p:blipFill>
        <p:spPr>
          <a:xfrm>
            <a:off x="6555004" y="3555287"/>
            <a:ext cx="4856084" cy="3046771"/>
          </a:xfrm>
          <a:prstGeom prst="rect">
            <a:avLst/>
          </a:prstGeom>
        </p:spPr>
      </p:pic>
    </p:spTree>
    <p:extLst>
      <p:ext uri="{BB962C8B-B14F-4D97-AF65-F5344CB8AC3E}">
        <p14:creationId xmlns:p14="http://schemas.microsoft.com/office/powerpoint/2010/main" val="2204353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56035021"/>
              </p:ext>
            </p:extLst>
          </p:nvPr>
        </p:nvGraphicFramePr>
        <p:xfrm>
          <a:off x="334963" y="276225"/>
          <a:ext cx="5084762" cy="6381749"/>
        </p:xfrm>
        <a:graphic>
          <a:graphicData uri="http://schemas.openxmlformats.org/presentationml/2006/ole">
            <mc:AlternateContent xmlns:mc="http://schemas.openxmlformats.org/markup-compatibility/2006">
              <mc:Choice xmlns:v="urn:schemas-microsoft-com:vml" Requires="v">
                <p:oleObj name="Document" r:id="rId2" imgW="5731552" imgH="7554355" progId="Word.Document.12">
                  <p:embed/>
                </p:oleObj>
              </mc:Choice>
              <mc:Fallback>
                <p:oleObj name="Document" r:id="rId2" imgW="5731552" imgH="7554355" progId="Word.Document.12">
                  <p:embed/>
                  <p:pic>
                    <p:nvPicPr>
                      <p:cNvPr id="0" name=""/>
                      <p:cNvPicPr/>
                      <p:nvPr/>
                    </p:nvPicPr>
                    <p:blipFill>
                      <a:blip r:embed="rId3"/>
                      <a:stretch>
                        <a:fillRect/>
                      </a:stretch>
                    </p:blipFill>
                    <p:spPr>
                      <a:xfrm>
                        <a:off x="334963" y="276225"/>
                        <a:ext cx="5084762" cy="6381749"/>
                      </a:xfrm>
                      <a:prstGeom prst="rect">
                        <a:avLst/>
                      </a:prstGeom>
                    </p:spPr>
                  </p:pic>
                </p:oleObj>
              </mc:Fallback>
            </mc:AlternateContent>
          </a:graphicData>
        </a:graphic>
      </p:graphicFrame>
      <p:pic>
        <p:nvPicPr>
          <p:cNvPr id="3" name="Picture 2"/>
          <p:cNvPicPr>
            <a:picLocks noChangeAspect="1"/>
          </p:cNvPicPr>
          <p:nvPr/>
        </p:nvPicPr>
        <p:blipFill>
          <a:blip r:embed="rId4"/>
          <a:stretch>
            <a:fillRect/>
          </a:stretch>
        </p:blipFill>
        <p:spPr>
          <a:xfrm>
            <a:off x="5752809" y="276225"/>
            <a:ext cx="5934365" cy="6381749"/>
          </a:xfrm>
          <a:prstGeom prst="rect">
            <a:avLst/>
          </a:prstGeom>
        </p:spPr>
      </p:pic>
    </p:spTree>
    <p:extLst>
      <p:ext uri="{BB962C8B-B14F-4D97-AF65-F5344CB8AC3E}">
        <p14:creationId xmlns:p14="http://schemas.microsoft.com/office/powerpoint/2010/main" val="1042731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390112857"/>
              </p:ext>
            </p:extLst>
          </p:nvPr>
        </p:nvGraphicFramePr>
        <p:xfrm>
          <a:off x="504824" y="266700"/>
          <a:ext cx="5114925" cy="6388186"/>
        </p:xfrm>
        <a:graphic>
          <a:graphicData uri="http://schemas.openxmlformats.org/presentationml/2006/ole">
            <mc:AlternateContent xmlns:mc="http://schemas.openxmlformats.org/markup-compatibility/2006">
              <mc:Choice xmlns:v="urn:schemas-microsoft-com:vml" Requires="v">
                <p:oleObj name="Document" r:id="rId2" imgW="5731552" imgH="8272719" progId="Word.Document.12">
                  <p:embed/>
                </p:oleObj>
              </mc:Choice>
              <mc:Fallback>
                <p:oleObj name="Document" r:id="rId2" imgW="5731552" imgH="8272719" progId="Word.Document.12">
                  <p:embed/>
                  <p:pic>
                    <p:nvPicPr>
                      <p:cNvPr id="0" name=""/>
                      <p:cNvPicPr/>
                      <p:nvPr/>
                    </p:nvPicPr>
                    <p:blipFill>
                      <a:blip r:embed="rId3"/>
                      <a:stretch>
                        <a:fillRect/>
                      </a:stretch>
                    </p:blipFill>
                    <p:spPr>
                      <a:xfrm>
                        <a:off x="504824" y="266700"/>
                        <a:ext cx="5114925" cy="6388186"/>
                      </a:xfrm>
                      <a:prstGeom prst="rect">
                        <a:avLst/>
                      </a:prstGeom>
                    </p:spPr>
                  </p:pic>
                </p:oleObj>
              </mc:Fallback>
            </mc:AlternateContent>
          </a:graphicData>
        </a:graphic>
      </p:graphicFrame>
      <p:pic>
        <p:nvPicPr>
          <p:cNvPr id="4" name="Picture 3"/>
          <p:cNvPicPr>
            <a:picLocks noChangeAspect="1"/>
          </p:cNvPicPr>
          <p:nvPr/>
        </p:nvPicPr>
        <p:blipFill>
          <a:blip r:embed="rId4"/>
          <a:stretch>
            <a:fillRect/>
          </a:stretch>
        </p:blipFill>
        <p:spPr>
          <a:xfrm>
            <a:off x="5967120" y="266699"/>
            <a:ext cx="5596230" cy="6124575"/>
          </a:xfrm>
          <a:prstGeom prst="rect">
            <a:avLst/>
          </a:prstGeom>
        </p:spPr>
      </p:pic>
    </p:spTree>
    <p:extLst>
      <p:ext uri="{BB962C8B-B14F-4D97-AF65-F5344CB8AC3E}">
        <p14:creationId xmlns:p14="http://schemas.microsoft.com/office/powerpoint/2010/main" val="686433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5326" y="367143"/>
            <a:ext cx="10896600" cy="6289398"/>
          </a:xfrm>
          <a:prstGeom prst="rect">
            <a:avLst/>
          </a:prstGeom>
        </p:spPr>
      </p:pic>
    </p:spTree>
    <p:extLst>
      <p:ext uri="{BB962C8B-B14F-4D97-AF65-F5344CB8AC3E}">
        <p14:creationId xmlns:p14="http://schemas.microsoft.com/office/powerpoint/2010/main" val="4073582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22278125"/>
              </p:ext>
            </p:extLst>
          </p:nvPr>
        </p:nvGraphicFramePr>
        <p:xfrm>
          <a:off x="336550" y="157163"/>
          <a:ext cx="5207000" cy="6700837"/>
        </p:xfrm>
        <a:graphic>
          <a:graphicData uri="http://schemas.openxmlformats.org/presentationml/2006/ole">
            <mc:AlternateContent xmlns:mc="http://schemas.openxmlformats.org/markup-compatibility/2006">
              <mc:Choice xmlns:v="urn:schemas-microsoft-com:vml" Requires="v">
                <p:oleObj name="Document" r:id="rId2" imgW="5731552" imgH="7812202" progId="Word.Document.12">
                  <p:embed/>
                </p:oleObj>
              </mc:Choice>
              <mc:Fallback>
                <p:oleObj name="Document" r:id="rId2" imgW="5731552" imgH="7812202" progId="Word.Document.12">
                  <p:embed/>
                  <p:pic>
                    <p:nvPicPr>
                      <p:cNvPr id="0" name=""/>
                      <p:cNvPicPr/>
                      <p:nvPr/>
                    </p:nvPicPr>
                    <p:blipFill>
                      <a:blip r:embed="rId3"/>
                      <a:stretch>
                        <a:fillRect/>
                      </a:stretch>
                    </p:blipFill>
                    <p:spPr>
                      <a:xfrm>
                        <a:off x="336550" y="157163"/>
                        <a:ext cx="5207000" cy="6700837"/>
                      </a:xfrm>
                      <a:prstGeom prst="rect">
                        <a:avLst/>
                      </a:prstGeom>
                    </p:spPr>
                  </p:pic>
                </p:oleObj>
              </mc:Fallback>
            </mc:AlternateContent>
          </a:graphicData>
        </a:graphic>
      </p:graphicFrame>
      <p:pic>
        <p:nvPicPr>
          <p:cNvPr id="3" name="Picture 2"/>
          <p:cNvPicPr>
            <a:picLocks noChangeAspect="1"/>
          </p:cNvPicPr>
          <p:nvPr/>
        </p:nvPicPr>
        <p:blipFill>
          <a:blip r:embed="rId4"/>
          <a:stretch>
            <a:fillRect/>
          </a:stretch>
        </p:blipFill>
        <p:spPr>
          <a:xfrm>
            <a:off x="5857875" y="157163"/>
            <a:ext cx="6019800" cy="6453187"/>
          </a:xfrm>
          <a:prstGeom prst="rect">
            <a:avLst/>
          </a:prstGeom>
        </p:spPr>
      </p:pic>
    </p:spTree>
    <p:extLst>
      <p:ext uri="{BB962C8B-B14F-4D97-AF65-F5344CB8AC3E}">
        <p14:creationId xmlns:p14="http://schemas.microsoft.com/office/powerpoint/2010/main" val="3308521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49298873"/>
              </p:ext>
            </p:extLst>
          </p:nvPr>
        </p:nvGraphicFramePr>
        <p:xfrm>
          <a:off x="247649" y="133351"/>
          <a:ext cx="5076825" cy="6543674"/>
        </p:xfrm>
        <a:graphic>
          <a:graphicData uri="http://schemas.openxmlformats.org/presentationml/2006/ole">
            <mc:AlternateContent xmlns:mc="http://schemas.openxmlformats.org/markup-compatibility/2006">
              <mc:Choice xmlns:v="urn:schemas-microsoft-com:vml" Requires="v">
                <p:oleObj name="Document" r:id="rId2" imgW="5731552" imgH="8825916" progId="Word.Document.12">
                  <p:embed/>
                </p:oleObj>
              </mc:Choice>
              <mc:Fallback>
                <p:oleObj name="Document" r:id="rId2" imgW="5731552" imgH="8825916" progId="Word.Document.12">
                  <p:embed/>
                  <p:pic>
                    <p:nvPicPr>
                      <p:cNvPr id="0" name=""/>
                      <p:cNvPicPr/>
                      <p:nvPr/>
                    </p:nvPicPr>
                    <p:blipFill>
                      <a:blip r:embed="rId3"/>
                      <a:stretch>
                        <a:fillRect/>
                      </a:stretch>
                    </p:blipFill>
                    <p:spPr>
                      <a:xfrm>
                        <a:off x="247649" y="133351"/>
                        <a:ext cx="5076825" cy="6543674"/>
                      </a:xfrm>
                      <a:prstGeom prst="rect">
                        <a:avLst/>
                      </a:prstGeom>
                    </p:spPr>
                  </p:pic>
                </p:oleObj>
              </mc:Fallback>
            </mc:AlternateContent>
          </a:graphicData>
        </a:graphic>
      </p:graphicFrame>
      <p:pic>
        <p:nvPicPr>
          <p:cNvPr id="3" name="Picture 2"/>
          <p:cNvPicPr>
            <a:picLocks noChangeAspect="1"/>
          </p:cNvPicPr>
          <p:nvPr/>
        </p:nvPicPr>
        <p:blipFill>
          <a:blip r:embed="rId4"/>
          <a:stretch>
            <a:fillRect/>
          </a:stretch>
        </p:blipFill>
        <p:spPr>
          <a:xfrm>
            <a:off x="5675514" y="133352"/>
            <a:ext cx="6154535" cy="6543672"/>
          </a:xfrm>
          <a:prstGeom prst="rect">
            <a:avLst/>
          </a:prstGeom>
        </p:spPr>
      </p:pic>
    </p:spTree>
    <p:extLst>
      <p:ext uri="{BB962C8B-B14F-4D97-AF65-F5344CB8AC3E}">
        <p14:creationId xmlns:p14="http://schemas.microsoft.com/office/powerpoint/2010/main" val="189150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659" y="-228600"/>
            <a:ext cx="5630666" cy="6905625"/>
          </a:xfrm>
          <a:prstGeom prst="rect">
            <a:avLst/>
          </a:prstGeom>
        </p:spPr>
      </p:pic>
      <p:pic>
        <p:nvPicPr>
          <p:cNvPr id="3" name="Picture 2"/>
          <p:cNvPicPr>
            <a:picLocks noChangeAspect="1"/>
          </p:cNvPicPr>
          <p:nvPr/>
        </p:nvPicPr>
        <p:blipFill>
          <a:blip r:embed="rId3"/>
          <a:stretch>
            <a:fillRect/>
          </a:stretch>
        </p:blipFill>
        <p:spPr>
          <a:xfrm>
            <a:off x="6305254" y="321665"/>
            <a:ext cx="5639095" cy="6516009"/>
          </a:xfrm>
          <a:prstGeom prst="rect">
            <a:avLst/>
          </a:prstGeom>
        </p:spPr>
      </p:pic>
    </p:spTree>
    <p:extLst>
      <p:ext uri="{BB962C8B-B14F-4D97-AF65-F5344CB8AC3E}">
        <p14:creationId xmlns:p14="http://schemas.microsoft.com/office/powerpoint/2010/main" val="155182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3208" y="2424894"/>
            <a:ext cx="7252505" cy="891250"/>
          </a:xfrm>
        </p:spPr>
        <p:txBody>
          <a:bodyPr/>
          <a:lstStyle/>
          <a:p>
            <a:r>
              <a:rPr lang="en-US" dirty="0"/>
              <a:t>Mission and core values</a:t>
            </a:r>
          </a:p>
        </p:txBody>
      </p:sp>
      <p:sp>
        <p:nvSpPr>
          <p:cNvPr id="5" name="TextBox 4"/>
          <p:cNvSpPr txBox="1"/>
          <p:nvPr/>
        </p:nvSpPr>
        <p:spPr>
          <a:xfrm>
            <a:off x="4772025" y="4086225"/>
            <a:ext cx="7115175" cy="2019300"/>
          </a:xfrm>
          <a:prstGeom prst="rect">
            <a:avLst/>
          </a:prstGeom>
          <a:noFill/>
        </p:spPr>
        <p:txBody>
          <a:bodyPr wrap="square" rtlCol="0">
            <a:spAutoFit/>
          </a:bodyPr>
          <a:lstStyle/>
          <a:p>
            <a:r>
              <a:rPr lang="en-US" dirty="0">
                <a:solidFill>
                  <a:schemeClr val="bg1"/>
                </a:solidFill>
              </a:rPr>
              <a:t>At DANA, our mission is to deliver innovative, high-quality engineering solutions at competitive market prices, while maintaining the highest standards of professionalism, integrity, and customer service. We are committed to building long-term relationships through client satisfaction, timely delivery, and attention to detail—driven by a dedicated team of experienced engineers and professionals.</a:t>
            </a:r>
          </a:p>
        </p:txBody>
      </p:sp>
      <p:pic>
        <p:nvPicPr>
          <p:cNvPr id="2" name="Picture 1">
            <a:extLst>
              <a:ext uri="{FF2B5EF4-FFF2-40B4-BE49-F238E27FC236}">
                <a16:creationId xmlns:a16="http://schemas.microsoft.com/office/drawing/2014/main" id="{13C5E06E-8422-F1AC-0C26-69F6FEBBEDFF}"/>
              </a:ext>
            </a:extLst>
          </p:cNvPr>
          <p:cNvPicPr>
            <a:picLocks noChangeAspect="1"/>
          </p:cNvPicPr>
          <p:nvPr/>
        </p:nvPicPr>
        <p:blipFill>
          <a:blip r:embed="rId2"/>
          <a:stretch>
            <a:fillRect/>
          </a:stretch>
        </p:blipFill>
        <p:spPr>
          <a:xfrm>
            <a:off x="0" y="0"/>
            <a:ext cx="4391130" cy="4391130"/>
          </a:xfrm>
          <a:prstGeom prst="rect">
            <a:avLst/>
          </a:prstGeom>
        </p:spPr>
      </p:pic>
    </p:spTree>
    <p:extLst>
      <p:ext uri="{BB962C8B-B14F-4D97-AF65-F5344CB8AC3E}">
        <p14:creationId xmlns:p14="http://schemas.microsoft.com/office/powerpoint/2010/main" val="2636354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49" y="3733799"/>
            <a:ext cx="9020176" cy="2143125"/>
          </a:xfrm>
        </p:spPr>
        <p:txBody>
          <a:bodyPr/>
          <a:lstStyle/>
          <a:p>
            <a:r>
              <a:rPr lang="en-US" dirty="0"/>
              <a:t> Certifications and </a:t>
            </a:r>
            <a:r>
              <a:rPr lang="en-US" dirty="0" err="1"/>
              <a:t>Registeration</a:t>
            </a:r>
            <a:r>
              <a:rPr lang="en-US" dirty="0"/>
              <a:t> documents</a:t>
            </a:r>
          </a:p>
        </p:txBody>
      </p:sp>
      <p:pic>
        <p:nvPicPr>
          <p:cNvPr id="5" name="Picture 4">
            <a:extLst>
              <a:ext uri="{FF2B5EF4-FFF2-40B4-BE49-F238E27FC236}">
                <a16:creationId xmlns:a16="http://schemas.microsoft.com/office/drawing/2014/main" id="{D06C0780-66C8-27C4-BD79-B0FAACC0DA9B}"/>
              </a:ext>
            </a:extLst>
          </p:cNvPr>
          <p:cNvPicPr>
            <a:picLocks noChangeAspect="1"/>
          </p:cNvPicPr>
          <p:nvPr/>
        </p:nvPicPr>
        <p:blipFill>
          <a:blip r:embed="rId2"/>
          <a:stretch>
            <a:fillRect/>
          </a:stretch>
        </p:blipFill>
        <p:spPr>
          <a:xfrm>
            <a:off x="7837714" y="0"/>
            <a:ext cx="4354286" cy="4354286"/>
          </a:xfrm>
          <a:prstGeom prst="rect">
            <a:avLst/>
          </a:prstGeom>
        </p:spPr>
      </p:pic>
    </p:spTree>
    <p:extLst>
      <p:ext uri="{BB962C8B-B14F-4D97-AF65-F5344CB8AC3E}">
        <p14:creationId xmlns:p14="http://schemas.microsoft.com/office/powerpoint/2010/main" val="2604492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667384" y="-737676"/>
            <a:ext cx="6133333" cy="8180952"/>
          </a:xfrm>
          <a:prstGeom prst="rect">
            <a:avLst/>
          </a:prstGeom>
        </p:spPr>
      </p:pic>
    </p:spTree>
    <p:extLst>
      <p:ext uri="{BB962C8B-B14F-4D97-AF65-F5344CB8AC3E}">
        <p14:creationId xmlns:p14="http://schemas.microsoft.com/office/powerpoint/2010/main" val="3378361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4656" y="276225"/>
            <a:ext cx="4504721" cy="6362700"/>
          </a:xfrm>
          <a:prstGeom prst="rect">
            <a:avLst/>
          </a:prstGeom>
        </p:spPr>
      </p:pic>
      <p:pic>
        <p:nvPicPr>
          <p:cNvPr id="3" name="Picture 2"/>
          <p:cNvPicPr>
            <a:picLocks noChangeAspect="1"/>
          </p:cNvPicPr>
          <p:nvPr/>
        </p:nvPicPr>
        <p:blipFill>
          <a:blip r:embed="rId3"/>
          <a:stretch>
            <a:fillRect/>
          </a:stretch>
        </p:blipFill>
        <p:spPr>
          <a:xfrm>
            <a:off x="5267696" y="276225"/>
            <a:ext cx="6733804" cy="6362700"/>
          </a:xfrm>
          <a:prstGeom prst="rect">
            <a:avLst/>
          </a:prstGeom>
        </p:spPr>
      </p:pic>
    </p:spTree>
    <p:extLst>
      <p:ext uri="{BB962C8B-B14F-4D97-AF65-F5344CB8AC3E}">
        <p14:creationId xmlns:p14="http://schemas.microsoft.com/office/powerpoint/2010/main" val="3233265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6275" y="590551"/>
            <a:ext cx="10963275" cy="5895974"/>
          </a:xfrm>
          <a:prstGeom prst="rect">
            <a:avLst/>
          </a:prstGeom>
        </p:spPr>
      </p:pic>
    </p:spTree>
    <p:extLst>
      <p:ext uri="{BB962C8B-B14F-4D97-AF65-F5344CB8AC3E}">
        <p14:creationId xmlns:p14="http://schemas.microsoft.com/office/powerpoint/2010/main" val="4173322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571" y="1329000"/>
            <a:ext cx="5942857" cy="4200000"/>
          </a:xfrm>
          <a:prstGeom prst="rect">
            <a:avLst/>
          </a:prstGeom>
        </p:spPr>
      </p:pic>
    </p:spTree>
    <p:extLst>
      <p:ext uri="{BB962C8B-B14F-4D97-AF65-F5344CB8AC3E}">
        <p14:creationId xmlns:p14="http://schemas.microsoft.com/office/powerpoint/2010/main" val="970042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9419" y="247503"/>
            <a:ext cx="4512255" cy="6343797"/>
          </a:xfrm>
          <a:prstGeom prst="rect">
            <a:avLst/>
          </a:prstGeom>
        </p:spPr>
      </p:pic>
      <p:pic>
        <p:nvPicPr>
          <p:cNvPr id="3" name="Picture 2"/>
          <p:cNvPicPr>
            <a:picLocks noChangeAspect="1"/>
          </p:cNvPicPr>
          <p:nvPr/>
        </p:nvPicPr>
        <p:blipFill>
          <a:blip r:embed="rId3"/>
          <a:stretch>
            <a:fillRect/>
          </a:stretch>
        </p:blipFill>
        <p:spPr>
          <a:xfrm>
            <a:off x="6575239" y="331386"/>
            <a:ext cx="4523290" cy="6259913"/>
          </a:xfrm>
          <a:prstGeom prst="rect">
            <a:avLst/>
          </a:prstGeom>
        </p:spPr>
      </p:pic>
    </p:spTree>
    <p:extLst>
      <p:ext uri="{BB962C8B-B14F-4D97-AF65-F5344CB8AC3E}">
        <p14:creationId xmlns:p14="http://schemas.microsoft.com/office/powerpoint/2010/main" val="355952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Chart</a:t>
            </a:r>
          </a:p>
        </p:txBody>
      </p:sp>
      <p:pic>
        <p:nvPicPr>
          <p:cNvPr id="5" name="Picture 4"/>
          <p:cNvPicPr>
            <a:picLocks noChangeAspect="1"/>
          </p:cNvPicPr>
          <p:nvPr/>
        </p:nvPicPr>
        <p:blipFill>
          <a:blip r:embed="rId2"/>
          <a:stretch>
            <a:fillRect/>
          </a:stretch>
        </p:blipFill>
        <p:spPr>
          <a:xfrm>
            <a:off x="518747" y="1068871"/>
            <a:ext cx="10867088" cy="5691737"/>
          </a:xfrm>
          <a:prstGeom prst="rect">
            <a:avLst/>
          </a:prstGeom>
        </p:spPr>
      </p:pic>
      <p:pic>
        <p:nvPicPr>
          <p:cNvPr id="6" name="Picture 5">
            <a:extLst>
              <a:ext uri="{FF2B5EF4-FFF2-40B4-BE49-F238E27FC236}">
                <a16:creationId xmlns:a16="http://schemas.microsoft.com/office/drawing/2014/main" id="{63ED408E-64B7-2335-DAAA-343C93D0A1B0}"/>
              </a:ext>
            </a:extLst>
          </p:cNvPr>
          <p:cNvPicPr>
            <a:picLocks noChangeAspect="1"/>
          </p:cNvPicPr>
          <p:nvPr/>
        </p:nvPicPr>
        <p:blipFill>
          <a:blip r:embed="rId3"/>
          <a:stretch>
            <a:fillRect/>
          </a:stretch>
        </p:blipFill>
        <p:spPr>
          <a:xfrm>
            <a:off x="8839619" y="-399214"/>
            <a:ext cx="3352381" cy="3352381"/>
          </a:xfrm>
          <a:prstGeom prst="rect">
            <a:avLst/>
          </a:prstGeom>
        </p:spPr>
      </p:pic>
    </p:spTree>
    <p:extLst>
      <p:ext uri="{BB962C8B-B14F-4D97-AF65-F5344CB8AC3E}">
        <p14:creationId xmlns:p14="http://schemas.microsoft.com/office/powerpoint/2010/main" val="328775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p:txBody>
          <a:bodyPr/>
          <a:lstStyle/>
          <a:p>
            <a:r>
              <a:rPr lang="en-US" dirty="0"/>
              <a:t>Key personnel</a:t>
            </a:r>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a:xfrm>
            <a:off x="4458665" y="200186"/>
            <a:ext cx="2517605" cy="382749"/>
          </a:xfrm>
        </p:spPr>
        <p:txBody>
          <a:bodyPr/>
          <a:lstStyle/>
          <a:p>
            <a:r>
              <a:rPr lang="en-US" dirty="0" err="1">
                <a:solidFill>
                  <a:schemeClr val="accent1"/>
                </a:solidFill>
              </a:rPr>
              <a:t>Yazan</a:t>
            </a:r>
            <a:r>
              <a:rPr lang="en-US" dirty="0">
                <a:solidFill>
                  <a:schemeClr val="accent1"/>
                </a:solidFill>
              </a:rPr>
              <a:t> Khalifeh CEO</a:t>
            </a:r>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a:xfrm>
            <a:off x="8472014" y="283159"/>
            <a:ext cx="2517605" cy="382749"/>
          </a:xfrm>
        </p:spPr>
        <p:txBody>
          <a:bodyPr/>
          <a:lstStyle/>
          <a:p>
            <a:r>
              <a:rPr lang="en-US" dirty="0">
                <a:solidFill>
                  <a:schemeClr val="accent1"/>
                </a:solidFill>
              </a:rPr>
              <a:t>Engineer Muhammad </a:t>
            </a:r>
            <a:r>
              <a:rPr lang="en-US" dirty="0" err="1">
                <a:solidFill>
                  <a:schemeClr val="accent1"/>
                </a:solidFill>
              </a:rPr>
              <a:t>Azeem</a:t>
            </a:r>
            <a:r>
              <a:rPr lang="en-US" dirty="0">
                <a:solidFill>
                  <a:schemeClr val="accent1"/>
                </a:solidFill>
              </a:rPr>
              <a:t> Khan</a:t>
            </a:r>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4"/>
          </p:nvPr>
        </p:nvSpPr>
        <p:spPr>
          <a:xfrm>
            <a:off x="6633370" y="4325654"/>
            <a:ext cx="2517605" cy="382749"/>
          </a:xfrm>
        </p:spPr>
        <p:txBody>
          <a:bodyPr/>
          <a:lstStyle/>
          <a:p>
            <a:r>
              <a:rPr lang="en-US" dirty="0">
                <a:solidFill>
                  <a:schemeClr val="accent1"/>
                </a:solidFill>
              </a:rPr>
              <a:t>Engr Dana Al Nasser</a:t>
            </a:r>
          </a:p>
        </p:txBody>
      </p:sp>
      <p:graphicFrame>
        <p:nvGraphicFramePr>
          <p:cNvPr id="9" name="Table 8"/>
          <p:cNvGraphicFramePr>
            <a:graphicFrameLocks noGrp="1"/>
          </p:cNvGraphicFramePr>
          <p:nvPr>
            <p:extLst>
              <p:ext uri="{D42A27DB-BD31-4B8C-83A1-F6EECF244321}">
                <p14:modId xmlns:p14="http://schemas.microsoft.com/office/powerpoint/2010/main" val="1677997094"/>
              </p:ext>
            </p:extLst>
          </p:nvPr>
        </p:nvGraphicFramePr>
        <p:xfrm>
          <a:off x="4458665" y="758038"/>
          <a:ext cx="3253105" cy="3566160"/>
        </p:xfrm>
        <a:graphic>
          <a:graphicData uri="http://schemas.openxmlformats.org/drawingml/2006/table">
            <a:tbl>
              <a:tblPr>
                <a:tableStyleId>{5C22544A-7EE6-4342-B048-85BDC9FD1C3A}</a:tableStyleId>
              </a:tblPr>
              <a:tblGrid>
                <a:gridCol w="3253105">
                  <a:extLst>
                    <a:ext uri="{9D8B030D-6E8A-4147-A177-3AD203B41FA5}">
                      <a16:colId xmlns:a16="http://schemas.microsoft.com/office/drawing/2014/main" val="283292608"/>
                    </a:ext>
                  </a:extLst>
                </a:gridCol>
              </a:tblGrid>
              <a:tr h="1141279">
                <a:tc>
                  <a:txBody>
                    <a:bodyPr/>
                    <a:lstStyle/>
                    <a:p>
                      <a:pPr marL="171450" marR="0" indent="-171450">
                        <a:spcBef>
                          <a:spcPts val="0"/>
                        </a:spcBef>
                        <a:spcAft>
                          <a:spcPts val="0"/>
                        </a:spcAft>
                        <a:buFont typeface="Arial" panose="020B0604020202020204" pitchFamily="34" charset="0"/>
                        <a:buChar char="•"/>
                      </a:pPr>
                      <a:r>
                        <a:rPr lang="en-US" dirty="0">
                          <a:solidFill>
                            <a:schemeClr val="accent1"/>
                          </a:solidFill>
                        </a:rPr>
                        <a:t>Bachelor of Science degree in civil Engineering from the University of Jordan</a:t>
                      </a:r>
                    </a:p>
                    <a:p>
                      <a:pPr marL="171450" marR="0" indent="-171450">
                        <a:spcBef>
                          <a:spcPts val="0"/>
                        </a:spcBef>
                        <a:spcAft>
                          <a:spcPts val="0"/>
                        </a:spcAft>
                        <a:buFont typeface="Arial" panose="020B0604020202020204" pitchFamily="34" charset="0"/>
                        <a:buChar char="•"/>
                      </a:pPr>
                      <a:r>
                        <a:rPr lang="en-US" dirty="0">
                          <a:solidFill>
                            <a:schemeClr val="accent1"/>
                          </a:solidFill>
                        </a:rPr>
                        <a:t>16 years of experience in many engineering fields</a:t>
                      </a:r>
                    </a:p>
                  </a:txBody>
                  <a:tcPr marL="55245" marR="55245" marT="0" marB="0"/>
                </a:tc>
                <a:extLst>
                  <a:ext uri="{0D108BD9-81ED-4DB2-BD59-A6C34878D82A}">
                    <a16:rowId xmlns:a16="http://schemas.microsoft.com/office/drawing/2014/main" val="668906060"/>
                  </a:ext>
                </a:extLst>
              </a:tr>
              <a:tr h="514120">
                <a:tc>
                  <a:txBody>
                    <a:bodyPr/>
                    <a:lstStyle/>
                    <a:p>
                      <a:pPr marL="171450" marR="0" indent="-171450">
                        <a:spcBef>
                          <a:spcPts val="0"/>
                        </a:spcBef>
                        <a:spcAft>
                          <a:spcPts val="0"/>
                        </a:spcAft>
                        <a:buFont typeface="Arial" panose="020B0604020202020204" pitchFamily="34" charset="0"/>
                        <a:buChar char="•"/>
                      </a:pPr>
                      <a:r>
                        <a:rPr lang="en-US" dirty="0">
                          <a:solidFill>
                            <a:schemeClr val="accent1"/>
                          </a:solidFill>
                        </a:rPr>
                        <a:t>Five years of experience in project planning &amp; management</a:t>
                      </a:r>
                    </a:p>
                  </a:txBody>
                  <a:tcPr marL="55245" marR="55245" marT="0" marB="0"/>
                </a:tc>
                <a:extLst>
                  <a:ext uri="{0D108BD9-81ED-4DB2-BD59-A6C34878D82A}">
                    <a16:rowId xmlns:a16="http://schemas.microsoft.com/office/drawing/2014/main" val="3176245719"/>
                  </a:ext>
                </a:extLst>
              </a:tr>
              <a:tr h="380426">
                <a:tc>
                  <a:txBody>
                    <a:bodyPr/>
                    <a:lstStyle/>
                    <a:p>
                      <a:pPr marL="171450" marR="0" indent="-171450">
                        <a:spcBef>
                          <a:spcPts val="0"/>
                        </a:spcBef>
                        <a:spcAft>
                          <a:spcPts val="0"/>
                        </a:spcAft>
                        <a:buFont typeface="Arial" panose="020B0604020202020204" pitchFamily="34" charset="0"/>
                        <a:buChar char="•"/>
                      </a:pPr>
                      <a:r>
                        <a:rPr lang="en-US" dirty="0">
                          <a:solidFill>
                            <a:schemeClr val="accent1"/>
                          </a:solidFill>
                        </a:rPr>
                        <a:t>3 years of experience on project coordination</a:t>
                      </a:r>
                    </a:p>
                  </a:txBody>
                  <a:tcPr marL="55245" marR="55245" marT="0" marB="0"/>
                </a:tc>
                <a:extLst>
                  <a:ext uri="{0D108BD9-81ED-4DB2-BD59-A6C34878D82A}">
                    <a16:rowId xmlns:a16="http://schemas.microsoft.com/office/drawing/2014/main" val="2009853229"/>
                  </a:ext>
                </a:extLst>
              </a:tr>
              <a:tr h="514120">
                <a:tc>
                  <a:txBody>
                    <a:bodyPr/>
                    <a:lstStyle/>
                    <a:p>
                      <a:pPr marL="171450" marR="0" indent="-171450">
                        <a:spcBef>
                          <a:spcPts val="0"/>
                        </a:spcBef>
                        <a:spcAft>
                          <a:spcPts val="0"/>
                        </a:spcAft>
                        <a:buFont typeface="Arial" panose="020B0604020202020204" pitchFamily="34" charset="0"/>
                        <a:buChar char="•"/>
                      </a:pPr>
                      <a:r>
                        <a:rPr lang="en-US" dirty="0">
                          <a:solidFill>
                            <a:schemeClr val="accent1"/>
                          </a:solidFill>
                        </a:rPr>
                        <a:t>Expert if maintaining all documents and records as per ISO Standards</a:t>
                      </a:r>
                    </a:p>
                  </a:txBody>
                  <a:tcPr marL="55245" marR="55245" marT="0" marB="0"/>
                </a:tc>
                <a:extLst>
                  <a:ext uri="{0D108BD9-81ED-4DB2-BD59-A6C34878D82A}">
                    <a16:rowId xmlns:a16="http://schemas.microsoft.com/office/drawing/2014/main" val="2295891704"/>
                  </a:ext>
                </a:extLst>
              </a:tr>
            </a:tbl>
          </a:graphicData>
        </a:graphic>
      </p:graphicFrame>
      <p:sp>
        <p:nvSpPr>
          <p:cNvPr id="11" name="TextBox 10"/>
          <p:cNvSpPr txBox="1"/>
          <p:nvPr/>
        </p:nvSpPr>
        <p:spPr>
          <a:xfrm>
            <a:off x="8544955" y="694458"/>
            <a:ext cx="2371725" cy="2862322"/>
          </a:xfrm>
          <a:prstGeom prst="rect">
            <a:avLst/>
          </a:prstGeom>
          <a:noFill/>
        </p:spPr>
        <p:txBody>
          <a:bodyPr wrap="square" rtlCol="0">
            <a:spAutoFit/>
          </a:bodyPr>
          <a:lstStyle/>
          <a:p>
            <a:pPr algn="just"/>
            <a:r>
              <a:rPr lang="en-US" dirty="0"/>
              <a:t>•</a:t>
            </a:r>
            <a:r>
              <a:rPr lang="en-US" dirty="0">
                <a:solidFill>
                  <a:schemeClr val="accent1"/>
                </a:solidFill>
              </a:rPr>
              <a:t>20years’ Experience (04 years in KSA &amp; 16 years in Pakistan)</a:t>
            </a:r>
          </a:p>
          <a:p>
            <a:pPr algn="just"/>
            <a:r>
              <a:rPr lang="en-US" dirty="0">
                <a:solidFill>
                  <a:schemeClr val="accent1"/>
                </a:solidFill>
              </a:rPr>
              <a:t>•Bachelor of Science in Civil Engineering</a:t>
            </a:r>
          </a:p>
          <a:p>
            <a:pPr algn="just"/>
            <a:r>
              <a:rPr lang="en-US" dirty="0">
                <a:solidFill>
                  <a:schemeClr val="accent1"/>
                </a:solidFill>
              </a:rPr>
              <a:t>•Master of Science in Civil/Structural Engineering</a:t>
            </a:r>
          </a:p>
          <a:p>
            <a:pPr algn="just"/>
            <a:r>
              <a:rPr lang="en-US" dirty="0">
                <a:solidFill>
                  <a:schemeClr val="accent1"/>
                </a:solidFill>
              </a:rPr>
              <a:t>•</a:t>
            </a:r>
            <a:r>
              <a:rPr lang="en-US" dirty="0" err="1">
                <a:solidFill>
                  <a:schemeClr val="accent1"/>
                </a:solidFill>
              </a:rPr>
              <a:t>PhdFloating</a:t>
            </a:r>
            <a:r>
              <a:rPr lang="en-US" dirty="0">
                <a:solidFill>
                  <a:schemeClr val="accent1"/>
                </a:solidFill>
              </a:rPr>
              <a:t> Structures</a:t>
            </a:r>
          </a:p>
        </p:txBody>
      </p:sp>
      <p:pic>
        <p:nvPicPr>
          <p:cNvPr id="3" name="Picture 2">
            <a:extLst>
              <a:ext uri="{FF2B5EF4-FFF2-40B4-BE49-F238E27FC236}">
                <a16:creationId xmlns:a16="http://schemas.microsoft.com/office/drawing/2014/main" id="{0812035C-E55C-08AA-9473-62B0C6734D19}"/>
              </a:ext>
            </a:extLst>
          </p:cNvPr>
          <p:cNvPicPr>
            <a:picLocks noChangeAspect="1"/>
          </p:cNvPicPr>
          <p:nvPr/>
        </p:nvPicPr>
        <p:blipFill>
          <a:blip r:embed="rId3"/>
          <a:stretch>
            <a:fillRect/>
          </a:stretch>
        </p:blipFill>
        <p:spPr>
          <a:xfrm>
            <a:off x="5225277" y="4708403"/>
            <a:ext cx="5436820" cy="2023520"/>
          </a:xfrm>
          <a:prstGeom prst="rect">
            <a:avLst/>
          </a:prstGeom>
        </p:spPr>
      </p:pic>
      <p:pic>
        <p:nvPicPr>
          <p:cNvPr id="5" name="Picture 4">
            <a:extLst>
              <a:ext uri="{FF2B5EF4-FFF2-40B4-BE49-F238E27FC236}">
                <a16:creationId xmlns:a16="http://schemas.microsoft.com/office/drawing/2014/main" id="{7E9A56AD-C0A4-46C2-CA4B-F49EF76D0534}"/>
              </a:ext>
            </a:extLst>
          </p:cNvPr>
          <p:cNvPicPr>
            <a:picLocks noChangeAspect="1"/>
          </p:cNvPicPr>
          <p:nvPr/>
        </p:nvPicPr>
        <p:blipFill>
          <a:blip r:embed="rId4"/>
          <a:stretch>
            <a:fillRect/>
          </a:stretch>
        </p:blipFill>
        <p:spPr>
          <a:xfrm>
            <a:off x="295235" y="2834984"/>
            <a:ext cx="3746838" cy="3746838"/>
          </a:xfrm>
          <a:prstGeom prst="rect">
            <a:avLst/>
          </a:prstGeom>
        </p:spPr>
      </p:pic>
    </p:spTree>
    <p:extLst>
      <p:ext uri="{BB962C8B-B14F-4D97-AF65-F5344CB8AC3E}">
        <p14:creationId xmlns:p14="http://schemas.microsoft.com/office/powerpoint/2010/main" val="168469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1516773404"/>
              </p:ext>
            </p:extLst>
          </p:nvPr>
        </p:nvGraphicFramePr>
        <p:xfrm>
          <a:off x="0" y="-76201"/>
          <a:ext cx="12334875" cy="7536991"/>
        </p:xfrm>
        <a:graphic>
          <a:graphicData uri="http://schemas.openxmlformats.org/drawingml/2006/table">
            <a:tbl>
              <a:tblPr firstRow="1" firstCol="1" bandRow="1">
                <a:tableStyleId>{5C22544A-7EE6-4342-B048-85BDC9FD1C3A}</a:tableStyleId>
              </a:tblPr>
              <a:tblGrid>
                <a:gridCol w="1247775">
                  <a:extLst>
                    <a:ext uri="{9D8B030D-6E8A-4147-A177-3AD203B41FA5}">
                      <a16:colId xmlns:a16="http://schemas.microsoft.com/office/drawing/2014/main" val="148716631"/>
                    </a:ext>
                  </a:extLst>
                </a:gridCol>
                <a:gridCol w="3048000">
                  <a:extLst>
                    <a:ext uri="{9D8B030D-6E8A-4147-A177-3AD203B41FA5}">
                      <a16:colId xmlns:a16="http://schemas.microsoft.com/office/drawing/2014/main" val="1958267153"/>
                    </a:ext>
                  </a:extLst>
                </a:gridCol>
                <a:gridCol w="8039100">
                  <a:extLst>
                    <a:ext uri="{9D8B030D-6E8A-4147-A177-3AD203B41FA5}">
                      <a16:colId xmlns:a16="http://schemas.microsoft.com/office/drawing/2014/main" val="373771144"/>
                    </a:ext>
                  </a:extLst>
                </a:gridCol>
              </a:tblGrid>
              <a:tr h="203038">
                <a:tc>
                  <a:txBody>
                    <a:bodyPr/>
                    <a:lstStyle/>
                    <a:p>
                      <a:pPr marL="0" marR="0" algn="just">
                        <a:lnSpc>
                          <a:spcPct val="115000"/>
                        </a:lnSpc>
                        <a:spcBef>
                          <a:spcPts val="0"/>
                        </a:spcBef>
                        <a:spcAft>
                          <a:spcPts val="0"/>
                        </a:spcAft>
                      </a:pPr>
                      <a:r>
                        <a:rPr lang="en-GB" sz="1000">
                          <a:effectLst/>
                        </a:rPr>
                        <a:t>Role/Discipline</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Number of Personnel &amp; Names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Description &amp; Responsibility</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2839717511"/>
                  </a:ext>
                </a:extLst>
              </a:tr>
              <a:tr h="311640">
                <a:tc>
                  <a:txBody>
                    <a:bodyPr/>
                    <a:lstStyle/>
                    <a:p>
                      <a:pPr marL="0" marR="0" algn="just">
                        <a:lnSpc>
                          <a:spcPct val="115000"/>
                        </a:lnSpc>
                        <a:spcBef>
                          <a:spcPts val="0"/>
                        </a:spcBef>
                        <a:spcAft>
                          <a:spcPts val="0"/>
                        </a:spcAft>
                      </a:pPr>
                      <a:r>
                        <a:rPr lang="en-GB" sz="1000">
                          <a:effectLst/>
                        </a:rPr>
                        <a:t>Project Manager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t>
                      </a:r>
                      <a:endParaRPr lang="en-US" sz="1000">
                        <a:effectLst/>
                      </a:endParaRPr>
                    </a:p>
                    <a:p>
                      <a:pPr marL="0" marR="0" algn="just">
                        <a:lnSpc>
                          <a:spcPct val="115000"/>
                        </a:lnSpc>
                        <a:spcBef>
                          <a:spcPts val="0"/>
                        </a:spcBef>
                        <a:spcAft>
                          <a:spcPts val="0"/>
                        </a:spcAft>
                      </a:pPr>
                      <a:r>
                        <a:rPr lang="en-GB" sz="1000">
                          <a:effectLst/>
                        </a:rPr>
                        <a:t>(SYED M. ALI MAZHAR)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Overall project direction, client liaison, budget/schedule control, quality assurance, and inter-disciplinary coordination.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129485056"/>
                  </a:ext>
                </a:extLst>
              </a:tr>
              <a:tr h="420240">
                <a:tc>
                  <a:txBody>
                    <a:bodyPr/>
                    <a:lstStyle/>
                    <a:p>
                      <a:pPr marL="0" marR="0" algn="just">
                        <a:lnSpc>
                          <a:spcPct val="115000"/>
                        </a:lnSpc>
                        <a:spcBef>
                          <a:spcPts val="0"/>
                        </a:spcBef>
                        <a:spcAft>
                          <a:spcPts val="0"/>
                        </a:spcAft>
                      </a:pPr>
                      <a:r>
                        <a:rPr lang="en-GB" sz="1000">
                          <a:effectLst/>
                        </a:rPr>
                        <a:t>BIM Manager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t>
                      </a:r>
                      <a:endParaRPr lang="en-US" sz="1000">
                        <a:effectLst/>
                      </a:endParaRPr>
                    </a:p>
                    <a:p>
                      <a:pPr marL="0" marR="0" algn="just">
                        <a:lnSpc>
                          <a:spcPct val="115000"/>
                        </a:lnSpc>
                        <a:spcBef>
                          <a:spcPts val="0"/>
                        </a:spcBef>
                        <a:spcAft>
                          <a:spcPts val="0"/>
                        </a:spcAft>
                      </a:pPr>
                      <a:r>
                        <a:rPr lang="en-GB" sz="1000">
                          <a:effectLst/>
                        </a:rPr>
                        <a:t>(Engr. Arslan Ahmad)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BIM Manager is responsible for establishing and enforcing the project's BIM Execution Plan, ensuring all design disciplines produce coordinated models, managing clash detection, and validating the quality of final digital deliverables.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1993763356"/>
                  </a:ext>
                </a:extLst>
              </a:tr>
              <a:tr h="507005">
                <a:tc>
                  <a:txBody>
                    <a:bodyPr/>
                    <a:lstStyle/>
                    <a:p>
                      <a:pPr marL="0" marR="0" algn="just">
                        <a:lnSpc>
                          <a:spcPct val="115000"/>
                        </a:lnSpc>
                        <a:spcBef>
                          <a:spcPts val="0"/>
                        </a:spcBef>
                        <a:spcAft>
                          <a:spcPts val="0"/>
                        </a:spcAft>
                      </a:pPr>
                      <a:r>
                        <a:rPr lang="en-GB" sz="1000">
                          <a:effectLst/>
                        </a:rPr>
                        <a:t>QA/QC Engineer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t>
                      </a:r>
                      <a:endParaRPr lang="en-US" sz="1000">
                        <a:effectLst/>
                      </a:endParaRPr>
                    </a:p>
                    <a:p>
                      <a:pPr marL="0" marR="0" algn="just">
                        <a:lnSpc>
                          <a:spcPct val="115000"/>
                        </a:lnSpc>
                        <a:spcBef>
                          <a:spcPts val="0"/>
                        </a:spcBef>
                        <a:spcAft>
                          <a:spcPts val="0"/>
                        </a:spcAft>
                      </a:pPr>
                      <a:r>
                        <a:rPr lang="en-GB" sz="1000">
                          <a:effectLst/>
                        </a:rPr>
                        <a:t>(Engr. Ali Sufyan)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QA/QC Engineer is responsible for establishing and implementing the quality assurance and quality control plan, diligently reviewing all design deliverables (drawings, specifications, reports) to ensure they comply with project standards, client requirements, and relevant building codes.</a:t>
                      </a:r>
                      <a:endParaRPr lang="en-US" sz="1050">
                        <a:effectLst/>
                        <a:latin typeface="Calibri" panose="020F0502020204030204" pitchFamily="34" charset="0"/>
                        <a:ea typeface="Times New Roman" panose="02020603050405020304" pitchFamily="18" charset="0"/>
                        <a:cs typeface="Arial" panose="020B0604020202020204" pitchFamily="34" charset="0"/>
                      </a:endParaRPr>
                    </a:p>
                  </a:txBody>
                  <a:tcPr marL="47366" marR="47366" marT="31577" marB="31577" anchor="ctr"/>
                </a:tc>
                <a:extLst>
                  <a:ext uri="{0D108BD9-81ED-4DB2-BD59-A6C34878D82A}">
                    <a16:rowId xmlns:a16="http://schemas.microsoft.com/office/drawing/2014/main" val="3499921092"/>
                  </a:ext>
                </a:extLst>
              </a:tr>
              <a:tr h="504916">
                <a:tc>
                  <a:txBody>
                    <a:bodyPr/>
                    <a:lstStyle/>
                    <a:p>
                      <a:pPr marL="0" marR="0" algn="just">
                        <a:lnSpc>
                          <a:spcPct val="115000"/>
                        </a:lnSpc>
                        <a:spcBef>
                          <a:spcPts val="0"/>
                        </a:spcBef>
                        <a:spcAft>
                          <a:spcPts val="0"/>
                        </a:spcAft>
                      </a:pPr>
                      <a:r>
                        <a:rPr lang="en-GB" sz="1000">
                          <a:effectLst/>
                        </a:rPr>
                        <a:t>BIM Coordinator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t>
                      </a:r>
                      <a:endParaRPr lang="en-US" sz="1000">
                        <a:effectLst/>
                      </a:endParaRPr>
                    </a:p>
                    <a:p>
                      <a:pPr marL="0" marR="0" algn="just">
                        <a:lnSpc>
                          <a:spcPct val="115000"/>
                        </a:lnSpc>
                        <a:spcBef>
                          <a:spcPts val="0"/>
                        </a:spcBef>
                        <a:spcAft>
                          <a:spcPts val="0"/>
                        </a:spcAft>
                      </a:pPr>
                      <a:r>
                        <a:rPr lang="en-GB" sz="1000">
                          <a:effectLst/>
                        </a:rPr>
                        <a:t>(Engr. Muhammad Riaz)</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BIM Coordinator supports the BIM Manager by facilitating the daily coordination process, managing the file exchange protocols between disciplines, and actively running clash detection reports to ensure the models are integrated, accurate, and clash-free.</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2142575198"/>
                  </a:ext>
                </a:extLst>
              </a:tr>
              <a:tr h="420240">
                <a:tc>
                  <a:txBody>
                    <a:bodyPr/>
                    <a:lstStyle/>
                    <a:p>
                      <a:pPr marL="0" marR="0" algn="just">
                        <a:lnSpc>
                          <a:spcPct val="115000"/>
                        </a:lnSpc>
                        <a:spcBef>
                          <a:spcPts val="0"/>
                        </a:spcBef>
                        <a:spcAft>
                          <a:spcPts val="0"/>
                        </a:spcAft>
                      </a:pPr>
                      <a:r>
                        <a:rPr lang="en-GB" sz="1000">
                          <a:effectLst/>
                        </a:rPr>
                        <a:t>Lead Architect</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t>
                      </a:r>
                      <a:endParaRPr lang="en-US" sz="1000">
                        <a:effectLst/>
                      </a:endParaRPr>
                    </a:p>
                    <a:p>
                      <a:pPr marL="0" marR="0" algn="just">
                        <a:lnSpc>
                          <a:spcPct val="115000"/>
                        </a:lnSpc>
                        <a:spcBef>
                          <a:spcPts val="0"/>
                        </a:spcBef>
                        <a:spcAft>
                          <a:spcPts val="0"/>
                        </a:spcAft>
                      </a:pPr>
                      <a:r>
                        <a:rPr lang="en-GB" sz="1000">
                          <a:effectLst/>
                        </a:rPr>
                        <a:t>(Ar. Zeeshan)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dirty="0">
                          <a:effectLst/>
                        </a:rPr>
                        <a:t>The Lead Architect is responsible for the overall design integrity, ensuring high-quality technical output across all four villa types and two façade styles, while serving as the primary design point of contact for the Project Manager and client.</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1273771280"/>
                  </a:ext>
                </a:extLst>
              </a:tr>
              <a:tr h="420240">
                <a:tc>
                  <a:txBody>
                    <a:bodyPr/>
                    <a:lstStyle/>
                    <a:p>
                      <a:pPr marL="0" marR="0" algn="just">
                        <a:lnSpc>
                          <a:spcPct val="115000"/>
                        </a:lnSpc>
                        <a:spcBef>
                          <a:spcPts val="0"/>
                        </a:spcBef>
                        <a:spcAft>
                          <a:spcPts val="0"/>
                        </a:spcAft>
                      </a:pPr>
                      <a:r>
                        <a:rPr lang="en-GB" sz="1000">
                          <a:effectLst/>
                        </a:rPr>
                        <a:t>Lead Structural Engineer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t>
                      </a:r>
                      <a:endParaRPr lang="en-US" sz="1000">
                        <a:effectLst/>
                      </a:endParaRPr>
                    </a:p>
                    <a:p>
                      <a:pPr marL="0" marR="0" algn="just">
                        <a:lnSpc>
                          <a:spcPct val="115000"/>
                        </a:lnSpc>
                        <a:spcBef>
                          <a:spcPts val="0"/>
                        </a:spcBef>
                        <a:spcAft>
                          <a:spcPts val="0"/>
                        </a:spcAft>
                      </a:pPr>
                      <a:r>
                        <a:rPr lang="en-GB" sz="1000">
                          <a:effectLst/>
                        </a:rPr>
                        <a:t>(Engr. Khursheed-ur-Rehman)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Lead Structural Engineer will manage the full structural design, analysis, and detailing for all villa types, ensuring compliance with Saudi Arabian building codes and optimizing the system for cost and constructability.</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2923273277"/>
                  </a:ext>
                </a:extLst>
              </a:tr>
              <a:tr h="504916">
                <a:tc>
                  <a:txBody>
                    <a:bodyPr/>
                    <a:lstStyle/>
                    <a:p>
                      <a:pPr marL="0" marR="0" algn="just">
                        <a:lnSpc>
                          <a:spcPct val="115000"/>
                        </a:lnSpc>
                        <a:spcBef>
                          <a:spcPts val="0"/>
                        </a:spcBef>
                        <a:spcAft>
                          <a:spcPts val="0"/>
                        </a:spcAft>
                      </a:pPr>
                      <a:r>
                        <a:rPr lang="en-GB" sz="1000">
                          <a:effectLst/>
                        </a:rPr>
                        <a:t>Lead MEP Engineer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(Engr. Tahir Hussain)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Lead MEP Engineer is accountable for the integrated design, coordination, and technical specification of all Mechanical, Electrical, and Plumbing systems, ensuring energy efficiency and full compliance with local codes across all villa types.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1159593239"/>
                  </a:ext>
                </a:extLst>
              </a:tr>
              <a:tr h="420240">
                <a:tc>
                  <a:txBody>
                    <a:bodyPr/>
                    <a:lstStyle/>
                    <a:p>
                      <a:pPr marL="0" marR="0" algn="just">
                        <a:lnSpc>
                          <a:spcPct val="115000"/>
                        </a:lnSpc>
                        <a:spcBef>
                          <a:spcPts val="0"/>
                        </a:spcBef>
                        <a:spcAft>
                          <a:spcPts val="0"/>
                        </a:spcAft>
                      </a:pPr>
                      <a:r>
                        <a:rPr lang="en-GB" sz="1000">
                          <a:effectLst/>
                        </a:rPr>
                        <a:t>Landscape Designer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t>
                      </a:r>
                      <a:endParaRPr lang="en-US" sz="1000">
                        <a:effectLst/>
                      </a:endParaRPr>
                    </a:p>
                    <a:p>
                      <a:pPr marL="0" marR="0" algn="just">
                        <a:lnSpc>
                          <a:spcPct val="115000"/>
                        </a:lnSpc>
                        <a:spcBef>
                          <a:spcPts val="0"/>
                        </a:spcBef>
                        <a:spcAft>
                          <a:spcPts val="0"/>
                        </a:spcAft>
                      </a:pPr>
                      <a:r>
                        <a:rPr lang="en-GB" sz="1000">
                          <a:effectLst/>
                        </a:rPr>
                        <a:t>(GHULAM MUSTAFA)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Landscape Designer will execute the detailed design of all exterior villa areas, focusing on cohesive hardscape, softscape, and irrigation plans to enhance the overall aesthetic and functionality of the private villa environment.</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4202016893"/>
                  </a:ext>
                </a:extLst>
              </a:tr>
              <a:tr h="420240">
                <a:tc>
                  <a:txBody>
                    <a:bodyPr/>
                    <a:lstStyle/>
                    <a:p>
                      <a:pPr marL="0" marR="0" algn="just">
                        <a:lnSpc>
                          <a:spcPct val="115000"/>
                        </a:lnSpc>
                        <a:spcBef>
                          <a:spcPts val="0"/>
                        </a:spcBef>
                        <a:spcAft>
                          <a:spcPts val="0"/>
                        </a:spcAft>
                      </a:pPr>
                      <a:r>
                        <a:rPr lang="en-GB" sz="1000">
                          <a:effectLst/>
                        </a:rPr>
                        <a:t>Interior Designer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 (AHMAD AMMAR)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Interior Designer is responsible for developing the full detailed interior design package, including fixed joinery, finishes, material specifications, and lighting layouts, to ensure a cohesive and high-end aesthetic for all villa types.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165245357"/>
                  </a:ext>
                </a:extLst>
              </a:tr>
              <a:tr h="504916">
                <a:tc>
                  <a:txBody>
                    <a:bodyPr/>
                    <a:lstStyle/>
                    <a:p>
                      <a:pPr marL="0" marR="0" algn="just">
                        <a:lnSpc>
                          <a:spcPct val="115000"/>
                        </a:lnSpc>
                        <a:spcBef>
                          <a:spcPts val="0"/>
                        </a:spcBef>
                        <a:spcAft>
                          <a:spcPts val="0"/>
                        </a:spcAft>
                      </a:pPr>
                      <a:r>
                        <a:rPr lang="en-GB" sz="1000">
                          <a:effectLst/>
                        </a:rPr>
                        <a:t>Architectural BIM Modelers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2</a:t>
                      </a:r>
                      <a:endParaRPr lang="en-US" sz="1000">
                        <a:effectLst/>
                      </a:endParaRPr>
                    </a:p>
                    <a:p>
                      <a:pPr marL="0" marR="0" algn="just">
                        <a:lnSpc>
                          <a:spcPct val="115000"/>
                        </a:lnSpc>
                        <a:spcBef>
                          <a:spcPts val="0"/>
                        </a:spcBef>
                        <a:spcAft>
                          <a:spcPts val="0"/>
                        </a:spcAft>
                      </a:pPr>
                      <a:r>
                        <a:rPr lang="en-GB" sz="1000">
                          <a:effectLst/>
                        </a:rPr>
                        <a:t>(M. ADEEL SARWAR)</a:t>
                      </a:r>
                      <a:br>
                        <a:rPr lang="en-GB" sz="1000">
                          <a:effectLst/>
                        </a:rPr>
                      </a:br>
                      <a:r>
                        <a:rPr lang="en-GB" sz="1000">
                          <a:effectLst/>
                        </a:rPr>
                        <a:t>(TALHA AHMAD)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Architectural BIM Modelers are responsible for accurately generating and maintaining the 3D architectural models for all villa types and façade variations, ensuring all building components and data comply with the BIM Execution Plan and design specifications.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700229822"/>
                  </a:ext>
                </a:extLst>
              </a:tr>
              <a:tr h="528842">
                <a:tc>
                  <a:txBody>
                    <a:bodyPr/>
                    <a:lstStyle/>
                    <a:p>
                      <a:pPr marL="0" marR="0" algn="just">
                        <a:lnSpc>
                          <a:spcPct val="115000"/>
                        </a:lnSpc>
                        <a:spcBef>
                          <a:spcPts val="0"/>
                        </a:spcBef>
                        <a:spcAft>
                          <a:spcPts val="0"/>
                        </a:spcAft>
                      </a:pPr>
                      <a:r>
                        <a:rPr lang="en-GB" sz="1000">
                          <a:effectLst/>
                        </a:rPr>
                        <a:t>Structural BIM Modelers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2</a:t>
                      </a:r>
                      <a:endParaRPr lang="en-US" sz="1000">
                        <a:effectLst/>
                      </a:endParaRPr>
                    </a:p>
                    <a:p>
                      <a:pPr marL="0" marR="0" algn="just">
                        <a:lnSpc>
                          <a:spcPct val="115000"/>
                        </a:lnSpc>
                        <a:spcBef>
                          <a:spcPts val="0"/>
                        </a:spcBef>
                        <a:spcAft>
                          <a:spcPts val="0"/>
                        </a:spcAft>
                      </a:pPr>
                      <a:r>
                        <a:rPr lang="en-GB" sz="1000">
                          <a:effectLst/>
                        </a:rPr>
                        <a:t>(ENGR. SIBGHATULLAH)</a:t>
                      </a:r>
                      <a:endParaRPr lang="en-US" sz="1000">
                        <a:effectLst/>
                      </a:endParaRPr>
                    </a:p>
                    <a:p>
                      <a:pPr marL="0" marR="0" algn="just">
                        <a:lnSpc>
                          <a:spcPct val="115000"/>
                        </a:lnSpc>
                        <a:spcBef>
                          <a:spcPts val="0"/>
                        </a:spcBef>
                        <a:spcAft>
                          <a:spcPts val="0"/>
                        </a:spcAft>
                      </a:pPr>
                      <a:r>
                        <a:rPr lang="en-GB" sz="1000">
                          <a:effectLst/>
                        </a:rPr>
                        <a:t>(ABDURREHMAN)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Structural BIM Modelers are tasked with creating and updating the detailed 3D structural models, accurately representing the foundation, frame, and reinforcement elements in coordination with the architectural and MEP models to facilitate clash detection and accurate quantity take-offs.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994653061"/>
                  </a:ext>
                </a:extLst>
              </a:tr>
              <a:tr h="528842">
                <a:tc>
                  <a:txBody>
                    <a:bodyPr/>
                    <a:lstStyle/>
                    <a:p>
                      <a:pPr marL="0" marR="0" algn="just">
                        <a:lnSpc>
                          <a:spcPct val="115000"/>
                        </a:lnSpc>
                        <a:spcBef>
                          <a:spcPts val="0"/>
                        </a:spcBef>
                        <a:spcAft>
                          <a:spcPts val="0"/>
                        </a:spcAft>
                      </a:pPr>
                      <a:r>
                        <a:rPr lang="en-GB" sz="1000">
                          <a:effectLst/>
                        </a:rPr>
                        <a:t>MEP BIM Modelers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3</a:t>
                      </a:r>
                      <a:endParaRPr lang="en-US" sz="1000">
                        <a:effectLst/>
                      </a:endParaRPr>
                    </a:p>
                    <a:p>
                      <a:pPr marL="0" marR="0" algn="just">
                        <a:lnSpc>
                          <a:spcPct val="115000"/>
                        </a:lnSpc>
                        <a:spcBef>
                          <a:spcPts val="0"/>
                        </a:spcBef>
                        <a:spcAft>
                          <a:spcPts val="0"/>
                        </a:spcAft>
                      </a:pPr>
                      <a:r>
                        <a:rPr lang="en-GB" sz="1000">
                          <a:effectLst/>
                        </a:rPr>
                        <a:t>(ENGR. ZULQARNAIN)</a:t>
                      </a:r>
                      <a:endParaRPr lang="en-US" sz="1000">
                        <a:effectLst/>
                      </a:endParaRPr>
                    </a:p>
                    <a:p>
                      <a:pPr marL="0" marR="0" algn="just">
                        <a:lnSpc>
                          <a:spcPct val="115000"/>
                        </a:lnSpc>
                        <a:spcBef>
                          <a:spcPts val="0"/>
                        </a:spcBef>
                        <a:spcAft>
                          <a:spcPts val="0"/>
                        </a:spcAft>
                      </a:pPr>
                      <a:r>
                        <a:rPr lang="en-GB" sz="1000">
                          <a:effectLst/>
                        </a:rPr>
                        <a:t>(ENGR. SAQLAIN)</a:t>
                      </a:r>
                      <a:endParaRPr lang="en-US" sz="1000">
                        <a:effectLst/>
                      </a:endParaRPr>
                    </a:p>
                    <a:p>
                      <a:pPr marL="0" marR="0" algn="just">
                        <a:lnSpc>
                          <a:spcPct val="115000"/>
                        </a:lnSpc>
                        <a:spcBef>
                          <a:spcPts val="0"/>
                        </a:spcBef>
                        <a:spcAft>
                          <a:spcPts val="0"/>
                        </a:spcAft>
                      </a:pPr>
                      <a:r>
                        <a:rPr lang="en-GB" sz="1000">
                          <a:effectLst/>
                        </a:rPr>
                        <a:t>(ENGR. MUBASHIR)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MEP BIM Modelers are responsible for modeling all HVAC, electrical, and plumbing systems in 3D, ensuring accurate spatial placement, maintaining system connectivity, and working closely with the BIM Manager to resolve clashes before construction documents are finalized.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extLst>
                  <a:ext uri="{0D108BD9-81ED-4DB2-BD59-A6C34878D82A}">
                    <a16:rowId xmlns:a16="http://schemas.microsoft.com/office/drawing/2014/main" val="501384781"/>
                  </a:ext>
                </a:extLst>
              </a:tr>
              <a:tr h="528842">
                <a:tc>
                  <a:txBody>
                    <a:bodyPr/>
                    <a:lstStyle/>
                    <a:p>
                      <a:pPr marL="0" marR="0" algn="just">
                        <a:lnSpc>
                          <a:spcPct val="115000"/>
                        </a:lnSpc>
                        <a:spcBef>
                          <a:spcPts val="0"/>
                        </a:spcBef>
                        <a:spcAft>
                          <a:spcPts val="0"/>
                        </a:spcAft>
                      </a:pPr>
                      <a:r>
                        <a:rPr lang="en-GB" sz="1000">
                          <a:effectLst/>
                        </a:rPr>
                        <a:t>Interior BIM Modeler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2</a:t>
                      </a:r>
                      <a:endParaRPr lang="en-US" sz="1000">
                        <a:effectLst/>
                      </a:endParaRPr>
                    </a:p>
                    <a:p>
                      <a:pPr marL="0" marR="0" algn="just">
                        <a:lnSpc>
                          <a:spcPct val="115000"/>
                        </a:lnSpc>
                        <a:spcBef>
                          <a:spcPts val="0"/>
                        </a:spcBef>
                        <a:spcAft>
                          <a:spcPts val="0"/>
                        </a:spcAft>
                      </a:pPr>
                      <a:r>
                        <a:rPr lang="en-GB" sz="1000">
                          <a:effectLst/>
                        </a:rPr>
                        <a:t>(ANJUM RASHEED)</a:t>
                      </a:r>
                      <a:endParaRPr lang="en-US" sz="1000">
                        <a:effectLst/>
                      </a:endParaRPr>
                    </a:p>
                    <a:p>
                      <a:pPr marL="0" marR="0" algn="just">
                        <a:lnSpc>
                          <a:spcPct val="115000"/>
                        </a:lnSpc>
                        <a:spcBef>
                          <a:spcPts val="0"/>
                        </a:spcBef>
                        <a:spcAft>
                          <a:spcPts val="0"/>
                        </a:spcAft>
                      </a:pPr>
                      <a:r>
                        <a:rPr lang="en-GB" sz="1000">
                          <a:effectLst/>
                        </a:rPr>
                        <a:t>(AHMAD)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The Interior Design BIM Modeler is responsible for accurately modeling fixed furniture, complex millwork, custom elements, and materials within the villa interiors, ensuring high-fidelity documentation that aligns with the detailed design specifications and coordinates with the architectural model.</a:t>
                      </a:r>
                      <a:endParaRPr lang="en-US" sz="1050">
                        <a:effectLst/>
                        <a:latin typeface="Calibri" panose="020F0502020204030204" pitchFamily="34" charset="0"/>
                        <a:ea typeface="Times New Roman" panose="02020603050405020304" pitchFamily="18" charset="0"/>
                        <a:cs typeface="Arial" panose="020B0604020202020204" pitchFamily="34" charset="0"/>
                      </a:endParaRPr>
                    </a:p>
                  </a:txBody>
                  <a:tcPr marL="47366" marR="47366" marT="31577" marB="31577" anchor="ctr"/>
                </a:tc>
                <a:extLst>
                  <a:ext uri="{0D108BD9-81ED-4DB2-BD59-A6C34878D82A}">
                    <a16:rowId xmlns:a16="http://schemas.microsoft.com/office/drawing/2014/main" val="248929693"/>
                  </a:ext>
                </a:extLst>
              </a:tr>
              <a:tr h="548119">
                <a:tc>
                  <a:txBody>
                    <a:bodyPr/>
                    <a:lstStyle/>
                    <a:p>
                      <a:pPr marL="0" marR="0" algn="just">
                        <a:lnSpc>
                          <a:spcPct val="115000"/>
                        </a:lnSpc>
                        <a:spcBef>
                          <a:spcPts val="0"/>
                        </a:spcBef>
                        <a:spcAft>
                          <a:spcPts val="0"/>
                        </a:spcAft>
                      </a:pPr>
                      <a:r>
                        <a:rPr lang="en-GB" sz="1000">
                          <a:effectLst/>
                        </a:rPr>
                        <a:t>Landscape BIM Modeler</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a:effectLst/>
                        </a:rPr>
                        <a:t>1</a:t>
                      </a:r>
                      <a:br>
                        <a:rPr lang="en-GB" sz="1000">
                          <a:effectLst/>
                        </a:rPr>
                      </a:br>
                      <a:r>
                        <a:rPr lang="en-GB" sz="1000">
                          <a:effectLst/>
                        </a:rPr>
                        <a:t>(AHMADULLAH)</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1000" dirty="0">
                          <a:effectLst/>
                        </a:rPr>
                        <a:t>The Landscape BIM </a:t>
                      </a:r>
                      <a:r>
                        <a:rPr lang="en-GB" sz="1000" dirty="0" err="1">
                          <a:effectLst/>
                        </a:rPr>
                        <a:t>Modeler</a:t>
                      </a:r>
                      <a:r>
                        <a:rPr lang="en-GB" sz="1000" dirty="0">
                          <a:effectLst/>
                        </a:rPr>
                        <a:t> will create detailed models of the exterior hardscape elements (paving, walls, decking) and essential </a:t>
                      </a:r>
                      <a:r>
                        <a:rPr lang="en-GB" sz="1000" dirty="0" err="1">
                          <a:effectLst/>
                        </a:rPr>
                        <a:t>softscape</a:t>
                      </a:r>
                      <a:r>
                        <a:rPr lang="en-GB" sz="1000" dirty="0">
                          <a:effectLst/>
                        </a:rPr>
                        <a:t> components, integrating them with the site's topography and coordinating utility routing to finalize the comprehensive landscape package.</a:t>
                      </a:r>
                      <a:endParaRPr lang="en-US" sz="1050" dirty="0">
                        <a:effectLst/>
                        <a:latin typeface="Calibri" panose="020F0502020204030204" pitchFamily="34" charset="0"/>
                        <a:ea typeface="Times New Roman" panose="02020603050405020304" pitchFamily="18" charset="0"/>
                        <a:cs typeface="Arial" panose="020B0604020202020204" pitchFamily="34" charset="0"/>
                      </a:endParaRPr>
                    </a:p>
                  </a:txBody>
                  <a:tcPr marL="47366" marR="47366" marT="31577" marB="31577" anchor="ctr"/>
                </a:tc>
                <a:extLst>
                  <a:ext uri="{0D108BD9-81ED-4DB2-BD59-A6C34878D82A}">
                    <a16:rowId xmlns:a16="http://schemas.microsoft.com/office/drawing/2014/main" val="305302483"/>
                  </a:ext>
                </a:extLst>
              </a:tr>
              <a:tr h="203038">
                <a:tc>
                  <a:txBody>
                    <a:bodyPr/>
                    <a:lstStyle/>
                    <a:p>
                      <a:pPr marL="0" marR="0" algn="just">
                        <a:lnSpc>
                          <a:spcPct val="115000"/>
                        </a:lnSpc>
                        <a:spcBef>
                          <a:spcPts val="0"/>
                        </a:spcBef>
                        <a:spcAft>
                          <a:spcPts val="0"/>
                        </a:spcAft>
                      </a:pPr>
                      <a:r>
                        <a:rPr lang="en-GB" sz="400">
                          <a:effectLst/>
                        </a:rPr>
                        <a:t>Grand Total</a:t>
                      </a:r>
                      <a:endParaRPr lang="en-US" sz="4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400">
                          <a:effectLst/>
                        </a:rPr>
                        <a:t>19</a:t>
                      </a:r>
                      <a:endParaRPr lang="en-US" sz="400">
                        <a:effectLst/>
                        <a:latin typeface="Arial" panose="020B0604020202020204" pitchFamily="34" charset="0"/>
                        <a:ea typeface="Times New Roman" panose="02020603050405020304" pitchFamily="18" charset="0"/>
                        <a:cs typeface="Times New Roman" panose="02020603050405020304" pitchFamily="18" charset="0"/>
                      </a:endParaRPr>
                    </a:p>
                  </a:txBody>
                  <a:tcPr marL="47366" marR="47366" marT="31577" marB="31577" anchor="ctr"/>
                </a:tc>
                <a:tc>
                  <a:txBody>
                    <a:bodyPr/>
                    <a:lstStyle/>
                    <a:p>
                      <a:pPr marL="0" marR="0" algn="just">
                        <a:lnSpc>
                          <a:spcPct val="115000"/>
                        </a:lnSpc>
                        <a:spcBef>
                          <a:spcPts val="0"/>
                        </a:spcBef>
                        <a:spcAft>
                          <a:spcPts val="0"/>
                        </a:spcAft>
                      </a:pPr>
                      <a:r>
                        <a:rPr lang="en-GB" sz="400" dirty="0">
                          <a:effectLst/>
                        </a:rPr>
                        <a:t> </a:t>
                      </a:r>
                      <a:endParaRPr lang="en-US" sz="500" dirty="0">
                        <a:effectLst/>
                        <a:latin typeface="Calibri" panose="020F0502020204030204" pitchFamily="34" charset="0"/>
                        <a:ea typeface="Times New Roman" panose="02020603050405020304" pitchFamily="18" charset="0"/>
                        <a:cs typeface="Arial" panose="020B0604020202020204" pitchFamily="34" charset="0"/>
                      </a:endParaRPr>
                    </a:p>
                  </a:txBody>
                  <a:tcPr marL="47366" marR="47366" marT="31577" marB="31577" anchor="ctr"/>
                </a:tc>
                <a:extLst>
                  <a:ext uri="{0D108BD9-81ED-4DB2-BD59-A6C34878D82A}">
                    <a16:rowId xmlns:a16="http://schemas.microsoft.com/office/drawing/2014/main" val="1691991105"/>
                  </a:ext>
                </a:extLst>
              </a:tr>
            </a:tbl>
          </a:graphicData>
        </a:graphic>
      </p:graphicFrame>
    </p:spTree>
    <p:extLst>
      <p:ext uri="{BB962C8B-B14F-4D97-AF65-F5344CB8AC3E}">
        <p14:creationId xmlns:p14="http://schemas.microsoft.com/office/powerpoint/2010/main" val="226842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666205" y="401822"/>
            <a:ext cx="4767262" cy="1342045"/>
          </a:xfrm>
        </p:spPr>
        <p:txBody>
          <a:bodyPr/>
          <a:lstStyle/>
          <a:p>
            <a:r>
              <a:rPr lang="en-US" dirty="0">
                <a:solidFill>
                  <a:srgbClr val="5DAAB0"/>
                </a:solidFill>
              </a:rPr>
              <a:t>Our Affiliated Companies</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694235" y="2339967"/>
            <a:ext cx="4767262" cy="3483263"/>
          </a:xfrm>
        </p:spPr>
        <p:txBody>
          <a:bodyPr>
            <a:normAutofit/>
          </a:bodyPr>
          <a:lstStyle/>
          <a:p>
            <a:r>
              <a:rPr lang="en-US" sz="3600" b="1" dirty="0">
                <a:solidFill>
                  <a:schemeClr val="accent1"/>
                </a:solidFill>
              </a:rPr>
              <a:t>MM Pakistan:</a:t>
            </a:r>
          </a:p>
          <a:p>
            <a:pPr algn="just"/>
            <a:r>
              <a:rPr lang="en-US" sz="2000" dirty="0">
                <a:solidFill>
                  <a:schemeClr val="accent1"/>
                </a:solidFill>
              </a:rPr>
              <a:t>Offers Complete engineering services with BIM models from LOD100 to LOD500 such as Architectural, Interior, Landscape, Structural, MEP for all stages like concept, Detailed, IFC design, Value engineering, detailing shop &amp; and as-built drawings</a:t>
            </a:r>
            <a:r>
              <a:rPr lang="en-US" sz="2000" dirty="0">
                <a:solidFill>
                  <a:schemeClr val="tx1"/>
                </a:solidFill>
              </a:rPr>
              <a:t>.</a:t>
            </a:r>
            <a:endParaRPr lang="en-US" sz="3600" dirty="0">
              <a:solidFill>
                <a:schemeClr val="tx1"/>
              </a:solidFill>
            </a:endParaRPr>
          </a:p>
        </p:txBody>
      </p:sp>
      <p:sp>
        <p:nvSpPr>
          <p:cNvPr id="4" name="TextBox 3"/>
          <p:cNvSpPr txBox="1"/>
          <p:nvPr/>
        </p:nvSpPr>
        <p:spPr>
          <a:xfrm>
            <a:off x="6591300" y="3067139"/>
            <a:ext cx="4524375" cy="1692771"/>
          </a:xfrm>
          <a:prstGeom prst="rect">
            <a:avLst/>
          </a:prstGeom>
          <a:noFill/>
        </p:spPr>
        <p:txBody>
          <a:bodyPr wrap="square" rtlCol="0">
            <a:spAutoFit/>
          </a:bodyPr>
          <a:lstStyle/>
          <a:p>
            <a:r>
              <a:rPr lang="en-US" sz="3200" b="1" dirty="0">
                <a:solidFill>
                  <a:schemeClr val="accent1"/>
                </a:solidFill>
              </a:rPr>
              <a:t>MASA equipment company:</a:t>
            </a:r>
          </a:p>
          <a:p>
            <a:r>
              <a:rPr lang="en-US" sz="2000" dirty="0">
                <a:solidFill>
                  <a:schemeClr val="accent1"/>
                </a:solidFill>
              </a:rPr>
              <a:t>Supply of Construction &amp; cleaning equipment </a:t>
            </a:r>
          </a:p>
        </p:txBody>
      </p:sp>
      <p:pic>
        <p:nvPicPr>
          <p:cNvPr id="5" name="Picture 4">
            <a:extLst>
              <a:ext uri="{FF2B5EF4-FFF2-40B4-BE49-F238E27FC236}">
                <a16:creationId xmlns:a16="http://schemas.microsoft.com/office/drawing/2014/main" id="{8BA9FD36-9C17-039D-04C1-928322A89A74}"/>
              </a:ext>
            </a:extLst>
          </p:cNvPr>
          <p:cNvPicPr>
            <a:picLocks noChangeAspect="1"/>
          </p:cNvPicPr>
          <p:nvPr/>
        </p:nvPicPr>
        <p:blipFill>
          <a:blip r:embed="rId3"/>
          <a:stretch>
            <a:fillRect/>
          </a:stretch>
        </p:blipFill>
        <p:spPr>
          <a:xfrm>
            <a:off x="9053564" y="0"/>
            <a:ext cx="3012621" cy="3012621"/>
          </a:xfrm>
          <a:prstGeom prst="rect">
            <a:avLst/>
          </a:prstGeom>
        </p:spPr>
      </p:pic>
    </p:spTree>
    <p:extLst>
      <p:ext uri="{BB962C8B-B14F-4D97-AF65-F5344CB8AC3E}">
        <p14:creationId xmlns:p14="http://schemas.microsoft.com/office/powerpoint/2010/main" val="389446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945" y="416811"/>
            <a:ext cx="7252505" cy="891250"/>
          </a:xfrm>
        </p:spPr>
        <p:txBody>
          <a:bodyPr/>
          <a:lstStyle/>
          <a:p>
            <a:r>
              <a:rPr lang="en-US" dirty="0"/>
              <a:t>Our Services</a:t>
            </a:r>
          </a:p>
        </p:txBody>
      </p:sp>
      <p:sp>
        <p:nvSpPr>
          <p:cNvPr id="4" name="Picture Placeholder 3"/>
          <p:cNvSpPr>
            <a:spLocks noGrp="1"/>
          </p:cNvSpPr>
          <p:nvPr>
            <p:ph type="pic" sz="quarter" idx="10"/>
          </p:nvPr>
        </p:nvSpPr>
        <p:spPr/>
      </p:sp>
      <p:sp>
        <p:nvSpPr>
          <p:cNvPr id="5" name="TextBox 4"/>
          <p:cNvSpPr txBox="1"/>
          <p:nvPr/>
        </p:nvSpPr>
        <p:spPr>
          <a:xfrm>
            <a:off x="933450" y="1670437"/>
            <a:ext cx="6543676" cy="4801314"/>
          </a:xfrm>
          <a:prstGeom prst="rect">
            <a:avLst/>
          </a:prstGeom>
          <a:noFill/>
        </p:spPr>
        <p:txBody>
          <a:bodyPr wrap="square" rtlCol="0">
            <a:spAutoFit/>
          </a:bodyPr>
          <a:lstStyle/>
          <a:p>
            <a:pPr marL="342900" lvl="0" indent="-342900" algn="just">
              <a:buFont typeface="Wingdings" panose="05000000000000000000" pitchFamily="2" charset="2"/>
              <a:buChar char="q"/>
            </a:pPr>
            <a:r>
              <a:rPr lang="en-US" b="1" dirty="0">
                <a:solidFill>
                  <a:schemeClr val="bg1"/>
                </a:solidFill>
              </a:rPr>
              <a:t>BIM Models (LOD100-LOD500)</a:t>
            </a:r>
          </a:p>
          <a:p>
            <a:pPr marL="342900" lvl="0" indent="-342900" algn="just">
              <a:buFont typeface="Wingdings" panose="05000000000000000000" pitchFamily="2" charset="2"/>
              <a:buChar char="q"/>
            </a:pPr>
            <a:r>
              <a:rPr lang="en-US" b="1" dirty="0">
                <a:solidFill>
                  <a:schemeClr val="bg1"/>
                </a:solidFill>
              </a:rPr>
              <a:t>Architectural, Interior &amp; </a:t>
            </a:r>
            <a:r>
              <a:rPr lang="en-US" b="1" dirty="0" err="1">
                <a:solidFill>
                  <a:schemeClr val="bg1"/>
                </a:solidFill>
              </a:rPr>
              <a:t>Lnadscape</a:t>
            </a:r>
            <a:r>
              <a:rPr lang="en-US" b="1" dirty="0">
                <a:solidFill>
                  <a:schemeClr val="bg1"/>
                </a:solidFill>
              </a:rPr>
              <a:t> Design</a:t>
            </a:r>
          </a:p>
          <a:p>
            <a:pPr marL="342900" lvl="0" indent="-342900" algn="just">
              <a:buFont typeface="Wingdings" panose="05000000000000000000" pitchFamily="2" charset="2"/>
              <a:buChar char="q"/>
            </a:pPr>
            <a:r>
              <a:rPr lang="en-US" b="1" dirty="0">
                <a:solidFill>
                  <a:schemeClr val="bg1"/>
                </a:solidFill>
              </a:rPr>
              <a:t> Structural &amp; Civil Engineering Design</a:t>
            </a:r>
          </a:p>
          <a:p>
            <a:pPr marL="342900" lvl="0" indent="-342900" algn="just">
              <a:buFont typeface="Wingdings" panose="05000000000000000000" pitchFamily="2" charset="2"/>
              <a:buChar char="q"/>
            </a:pPr>
            <a:r>
              <a:rPr lang="en-US" b="1" dirty="0">
                <a:solidFill>
                  <a:schemeClr val="bg1"/>
                </a:solidFill>
              </a:rPr>
              <a:t>MEP Engineering Design</a:t>
            </a:r>
          </a:p>
          <a:p>
            <a:pPr marL="342900" lvl="0" indent="-342900" algn="just">
              <a:buFont typeface="Wingdings" panose="05000000000000000000" pitchFamily="2" charset="2"/>
              <a:buChar char="q"/>
            </a:pPr>
            <a:r>
              <a:rPr lang="en-US" b="1" dirty="0">
                <a:solidFill>
                  <a:schemeClr val="bg1"/>
                </a:solidFill>
              </a:rPr>
              <a:t>Preparation of Design, IFC, shop &amp; As Built drawing for all discipline </a:t>
            </a:r>
          </a:p>
          <a:p>
            <a:pPr marL="342900" lvl="0" indent="-342900" algn="just">
              <a:buFont typeface="Wingdings" panose="05000000000000000000" pitchFamily="2" charset="2"/>
              <a:buChar char="q"/>
            </a:pPr>
            <a:r>
              <a:rPr lang="en-US" b="1" dirty="0">
                <a:solidFill>
                  <a:schemeClr val="bg1"/>
                </a:solidFill>
              </a:rPr>
              <a:t>Preparation of Project specifications, Tender Documents &amp; Bill of quantities</a:t>
            </a:r>
          </a:p>
          <a:p>
            <a:pPr marL="342900" lvl="0" indent="-342900" algn="just">
              <a:buFont typeface="Wingdings" panose="05000000000000000000" pitchFamily="2" charset="2"/>
              <a:buChar char="q"/>
            </a:pPr>
            <a:r>
              <a:rPr lang="en-US" b="1" dirty="0">
                <a:solidFill>
                  <a:schemeClr val="bg1"/>
                </a:solidFill>
              </a:rPr>
              <a:t>As Built structures stability design verification, Structural Rehabilitation &amp; Strengthening solutions.</a:t>
            </a:r>
          </a:p>
          <a:p>
            <a:pPr marL="342900" indent="-342900" algn="just">
              <a:buFont typeface="Wingdings" panose="05000000000000000000" pitchFamily="2" charset="2"/>
              <a:buChar char="q"/>
            </a:pPr>
            <a:r>
              <a:rPr lang="en-US" b="1" dirty="0">
                <a:solidFill>
                  <a:schemeClr val="bg1"/>
                </a:solidFill>
              </a:rPr>
              <a:t>Geotechnical &amp; Soil stabilization Design</a:t>
            </a:r>
          </a:p>
          <a:p>
            <a:pPr marL="285750" indent="-285750">
              <a:buFont typeface="Wingdings" panose="05000000000000000000" pitchFamily="2" charset="2"/>
              <a:buChar char="q"/>
            </a:pPr>
            <a:r>
              <a:rPr lang="en-US" b="1" dirty="0">
                <a:solidFill>
                  <a:schemeClr val="bg1"/>
                </a:solidFill>
              </a:rPr>
              <a:t>Project supervision</a:t>
            </a:r>
          </a:p>
          <a:p>
            <a:pPr marL="285750" indent="-285750">
              <a:buFont typeface="Wingdings" panose="05000000000000000000" pitchFamily="2" charset="2"/>
              <a:buChar char="q"/>
            </a:pPr>
            <a:r>
              <a:rPr lang="en-US" b="1" dirty="0">
                <a:solidFill>
                  <a:schemeClr val="bg1"/>
                </a:solidFill>
              </a:rPr>
              <a:t>Urban Planning</a:t>
            </a:r>
          </a:p>
          <a:p>
            <a:pPr marL="285750" indent="-285750">
              <a:buFont typeface="Wingdings" panose="05000000000000000000" pitchFamily="2" charset="2"/>
              <a:buChar char="q"/>
            </a:pPr>
            <a:r>
              <a:rPr lang="en-US" b="1" dirty="0">
                <a:solidFill>
                  <a:schemeClr val="bg1"/>
                </a:solidFill>
              </a:rPr>
              <a:t>Fire &amp; Life Safety Design &amp; Issuing Civil Defense License</a:t>
            </a:r>
          </a:p>
          <a:p>
            <a:pPr marL="285750" indent="-285750">
              <a:buFont typeface="Wingdings" panose="05000000000000000000" pitchFamily="2" charset="2"/>
              <a:buChar char="q"/>
            </a:pPr>
            <a:r>
              <a:rPr lang="en-US" b="1" dirty="0">
                <a:solidFill>
                  <a:schemeClr val="bg1"/>
                </a:solidFill>
              </a:rPr>
              <a:t>Quality Control &amp;Cost Control</a:t>
            </a:r>
          </a:p>
          <a:p>
            <a:pPr marL="285750" indent="-285750">
              <a:buFont typeface="Wingdings" panose="05000000000000000000" pitchFamily="2" charset="2"/>
              <a:buChar char="q"/>
            </a:pPr>
            <a:r>
              <a:rPr lang="en-US" b="1" dirty="0">
                <a:solidFill>
                  <a:schemeClr val="bg1"/>
                </a:solidFill>
              </a:rPr>
              <a:t>Urban planning</a:t>
            </a:r>
          </a:p>
        </p:txBody>
      </p:sp>
      <p:pic>
        <p:nvPicPr>
          <p:cNvPr id="6" name="Picture 5"/>
          <p:cNvPicPr>
            <a:picLocks noChangeAspect="1"/>
          </p:cNvPicPr>
          <p:nvPr/>
        </p:nvPicPr>
        <p:blipFill>
          <a:blip r:embed="rId2"/>
          <a:stretch>
            <a:fillRect/>
          </a:stretch>
        </p:blipFill>
        <p:spPr>
          <a:xfrm>
            <a:off x="7791450" y="0"/>
            <a:ext cx="4400549" cy="6858000"/>
          </a:xfrm>
          <a:prstGeom prst="rect">
            <a:avLst/>
          </a:prstGeom>
        </p:spPr>
      </p:pic>
      <p:pic>
        <p:nvPicPr>
          <p:cNvPr id="3" name="Picture 2">
            <a:extLst>
              <a:ext uri="{FF2B5EF4-FFF2-40B4-BE49-F238E27FC236}">
                <a16:creationId xmlns:a16="http://schemas.microsoft.com/office/drawing/2014/main" id="{AFAB94DD-694C-2ECE-1212-6FCF6D80E232}"/>
              </a:ext>
            </a:extLst>
          </p:cNvPr>
          <p:cNvPicPr>
            <a:picLocks noChangeAspect="1"/>
          </p:cNvPicPr>
          <p:nvPr/>
        </p:nvPicPr>
        <p:blipFill>
          <a:blip r:embed="rId3"/>
          <a:stretch>
            <a:fillRect/>
          </a:stretch>
        </p:blipFill>
        <p:spPr>
          <a:xfrm>
            <a:off x="10385077" y="0"/>
            <a:ext cx="1806923" cy="1806923"/>
          </a:xfrm>
          <a:prstGeom prst="rect">
            <a:avLst/>
          </a:prstGeom>
        </p:spPr>
      </p:pic>
    </p:spTree>
    <p:extLst>
      <p:ext uri="{BB962C8B-B14F-4D97-AF65-F5344CB8AC3E}">
        <p14:creationId xmlns:p14="http://schemas.microsoft.com/office/powerpoint/2010/main" val="2123127151"/>
      </p:ext>
    </p:extLst>
  </p:cSld>
  <p:clrMapOvr>
    <a:masterClrMapping/>
  </p:clrMapOvr>
</p:sld>
</file>

<file path=ppt/theme/theme1.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_Template_Classic-Clean-Sophisticated_MR - v4" id="{BEDDEF4C-1462-4989-8377-54CFA8C24657}" vid="{A6B5E652-DB13-4BF1-A544-B13ADD03D8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B0937C-037C-43B5-9747-8DC51D76BF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C06DBF-33CB-4803-A705-9F1375E3968E}">
  <ds:schemaRefs>
    <ds:schemaRef ds:uri="http://purl.org/dc/elements/1.1/"/>
    <ds:schemaRef ds:uri="http://purl.org/dc/terms/"/>
    <ds:schemaRef ds:uri="http://purl.org/dc/dcmitype/"/>
    <ds:schemaRef ds:uri="http://schemas.microsoft.com/office/2006/documentManagement/types"/>
    <ds:schemaRef ds:uri="71af3243-3dd4-4a8d-8c0d-dd76da1f02a5"/>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A9939C09-71F4-4DB5-98B9-16EE71B922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clean sophisticated presentation</Template>
  <TotalTime>0</TotalTime>
  <Words>1515</Words>
  <Application>Microsoft Office PowerPoint</Application>
  <PresentationFormat>Widescreen</PresentationFormat>
  <Paragraphs>165</Paragraphs>
  <Slides>45</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Aldhabi</vt:lpstr>
      <vt:lpstr>Arial</vt:lpstr>
      <vt:lpstr>Calibri</vt:lpstr>
      <vt:lpstr>Constantia</vt:lpstr>
      <vt:lpstr>Wingdings</vt:lpstr>
      <vt:lpstr>Office Theme</vt:lpstr>
      <vt:lpstr>Document</vt:lpstr>
      <vt:lpstr>PowerPoint Presentation</vt:lpstr>
      <vt:lpstr>Introduction</vt:lpstr>
      <vt:lpstr>PowerPoint Presentation</vt:lpstr>
      <vt:lpstr>Mission and core values</vt:lpstr>
      <vt:lpstr>Organization Chart</vt:lpstr>
      <vt:lpstr>Key personnel</vt:lpstr>
      <vt:lpstr>PowerPoint Presentation</vt:lpstr>
      <vt:lpstr>Our Affiliated Companies</vt:lpstr>
      <vt:lpstr>Our Services</vt:lpstr>
      <vt:lpstr>We currently operate  in:</vt:lpstr>
      <vt:lpstr>Our clients</vt:lpstr>
      <vt:lpstr>Our Experiences</vt:lpstr>
      <vt:lpstr>Our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Certifications and Registeration documents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2025-10-19T08:41:47Z</dcterms:created>
  <dcterms:modified xsi:type="dcterms:W3CDTF">2025-10-20T17:58:20Z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